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229.xml" ContentType="application/vnd.openxmlformats-officedocument.presentationml.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18.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s/slide207.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slides/slide243.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s/slide169.xml" ContentType="application/vnd.openxmlformats-officedocument.presentationml.slide+xml"/>
  <Override PartName="/ppt/slides/slide221.xml" ContentType="application/vnd.openxmlformats-officedocument.presentationml.slide+xml"/>
  <Override PartName="/ppt/tableStyles.xml" ContentType="application/vnd.openxmlformats-officedocument.presentationml.tableStyles+xml"/>
  <Override PartName="/ppt/slides/slide147.xml" ContentType="application/vnd.openxmlformats-officedocument.presentationml.slide+xml"/>
  <Override PartName="/ppt/slides/slide158.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s/slide2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55.xml" ContentType="application/vnd.openxmlformats-officedocument.presentationml.slide+xml"/>
  <Override PartName="/ppt/slides/slide237.xml" ContentType="application/vnd.openxmlformats-officedocument.presentationml.slide+xml"/>
  <Override PartName="/ppt/slideLayouts/slideLayout18.xml" ContentType="application/vnd.openxmlformats-officedocument.presentationml.slideLayout+xml"/>
  <Override PartName="/ppt/theme/theme2.xml" ContentType="application/vnd.openxmlformats-officedocument.them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26.xml" ContentType="application/vnd.openxmlformats-officedocument.presentationml.slide+xml"/>
  <Override PartName="/ppt/presentation.xml" ContentType="application/vnd.openxmlformats-officedocument.presentationml.presentation.main+xml"/>
  <Override PartName="/ppt/slides/slide22.xml" ContentType="application/vnd.openxmlformats-officedocument.presentationml.slide+xml"/>
  <Override PartName="/ppt/slides/slide199.xml" ContentType="application/vnd.openxmlformats-officedocument.presentationml.slide+xml"/>
  <Override PartName="/ppt/slides/slide204.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slides/slide240.xml" ContentType="application/vnd.openxmlformats-officedocument.presentationml.slide+xml"/>
  <Override PartName="/ppt/slideLayouts/slideLayout21.xml" ContentType="application/vnd.openxmlformats-officedocument.presentationml.slideLayout+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Override PartName="/ppt/slides/slide108.xml" ContentType="application/vnd.openxmlformats-officedocument.presentationml.slide+xml"/>
  <Override PartName="/ppt/slides/slide155.xml" ContentType="application/vnd.openxmlformats-officedocument.presentationml.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s/slide209.xml" ContentType="application/vnd.openxmlformats-officedocument.presentationml.slide+xml"/>
  <Override PartName="/ppt/slides/slide227.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s/slide216.xml" ContentType="application/vnd.openxmlformats-officedocument.presentationml.slide+xml"/>
  <Override PartName="/ppt/slides/slide234.xml" ContentType="application/vnd.openxmlformats-officedocument.presentationml.slide+xml"/>
  <Override PartName="/ppt/slides/slide245.xml" ContentType="application/vnd.openxmlformats-officedocument.presentationml.slide+xml"/>
  <Override PartName="/ppt/slideLayouts/slideLayout15.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223.xml" ContentType="application/vnd.openxmlformats-officedocument.presentationml.slide+xml"/>
  <Override PartName="/ppt/slides/slide241.xml" ContentType="application/vnd.openxmlformats-officedocument.presentationml.slide+xml"/>
  <Override PartName="/ppt/slideLayouts/slideLayout22.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s/slide178.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slides/slide230.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slides/slide167.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74.xml" ContentType="application/vnd.openxmlformats-officedocument.presentationml.slide+xml"/>
  <Override PartName="/ppt/slides/slide192.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s/slide181.xml" ContentType="application/vnd.openxmlformats-officedocument.presentationml.slide+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170.xml" ContentType="application/vnd.openxmlformats-officedocument.presentationml.slide+xml"/>
  <Override PartName="/ppt/slides/slide239.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slides/slide228.xml" ContentType="application/vnd.openxmlformats-officedocument.presentationml.slide+xml"/>
  <Override PartName="/ppt/slides/slide246.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s/slide235.xml" ContentType="application/vnd.openxmlformats-officedocument.presentationml.slide+xml"/>
  <Override PartName="/ppt/slideLayouts/slideLayout16.xml" ContentType="application/vnd.openxmlformats-officedocument.presentationml.slideLayout+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slides/slide2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s/slide20.xml" ContentType="application/vnd.openxmlformats-officedocument.presentationml.slide+xml"/>
  <Override PartName="/ppt/slides/slide168.xml" ContentType="application/vnd.openxmlformats-officedocument.presentationml.slide+xml"/>
  <Override PartName="/ppt/slides/slide179.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slides/slide231.xml" ContentType="application/vnd.openxmlformats-officedocument.presentationml.slide+xml"/>
  <Override PartName="/ppt/slideLayouts/slideLayout12.xml" ContentType="application/vnd.openxmlformats-officedocument.presentationml.slideLayout+xml"/>
  <Override PartName="/ppt/slides/slide139.xml" ContentType="application/vnd.openxmlformats-officedocument.presentationml.slide+xml"/>
  <Override PartName="/ppt/slides/slide157.xml" ContentType="application/vnd.openxmlformats-officedocument.presentationml.slide+xml"/>
  <Override PartName="/ppt/slides/slide186.xml" ContentType="application/vnd.openxmlformats-officedocument.presentationml.slide+xml"/>
  <Override PartName="/ppt/slides/slide220.xml" ContentType="application/vnd.openxmlformats-officedocument.presentationml.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193.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s/slide236.xml" ContentType="application/vnd.openxmlformats-officedocument.presentationml.slide+xml"/>
  <Override PartName="/ppt/slides/slide247.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slides/slide225.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214.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slides/slide250.xml" ContentType="application/vnd.openxmlformats-officedocument.presentationml.slide+xml"/>
  <Override PartName="/ppt/slideLayouts/slideLayout20.xml" ContentType="application/vnd.openxmlformats-officedocument.presentationml.slideLayout+xml"/>
  <Override PartName="/ppt/slides/slide129.xml" ContentType="application/vnd.openxmlformats-officedocument.presentationml.slide+xml"/>
  <Override PartName="/ppt/slides/slide176.xml" ContentType="application/vnd.openxmlformats-officedocument.presentationml.slide+xml"/>
  <Override PartName="/ppt/slides/slide118.xml" ContentType="application/vnd.openxmlformats-officedocument.presentationml.slide+xml"/>
  <Override PartName="/ppt/slides/slide165.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s/slide244.xml" ContentType="application/vnd.openxmlformats-officedocument.presentationml.slide+xml"/>
  <Override PartName="/ppt/slideLayouts/slideLayout3.xml" ContentType="application/vnd.openxmlformats-officedocument.presentationml.slideLayout+xml"/>
  <Override PartName="/ppt/slides/slide51.xml" ContentType="application/vnd.openxmlformats-officedocument.presentationml.slide+xml"/>
  <Override PartName="/ppt/slides/slide233.xml" ContentType="application/vnd.openxmlformats-officedocument.presentationml.slide+xml"/>
  <Override PartName="/ppt/slideLayouts/slideLayout14.xml" ContentType="application/vnd.openxmlformats-officedocument.presentationml.slideLayout+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38.xml" ContentType="application/vnd.openxmlformats-officedocument.presentationml.slide+xml"/>
  <Override PartName="/ppt/slides/slide24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7" r:id="rId2"/>
  </p:sldMasterIdLst>
  <p:sldIdLst>
    <p:sldId id="279" r:id="rId3"/>
    <p:sldId id="300" r:id="rId4"/>
    <p:sldId id="301" r:id="rId5"/>
    <p:sldId id="280" r:id="rId6"/>
    <p:sldId id="281" r:id="rId7"/>
    <p:sldId id="302" r:id="rId8"/>
    <p:sldId id="282" r:id="rId9"/>
    <p:sldId id="283" r:id="rId10"/>
    <p:sldId id="284" r:id="rId11"/>
    <p:sldId id="285" r:id="rId12"/>
    <p:sldId id="286" r:id="rId13"/>
    <p:sldId id="459" r:id="rId14"/>
    <p:sldId id="460" r:id="rId15"/>
    <p:sldId id="461" r:id="rId16"/>
    <p:sldId id="462" r:id="rId17"/>
    <p:sldId id="463" r:id="rId18"/>
    <p:sldId id="464" r:id="rId19"/>
    <p:sldId id="465" r:id="rId20"/>
    <p:sldId id="466" r:id="rId21"/>
    <p:sldId id="467" r:id="rId22"/>
    <p:sldId id="468" r:id="rId23"/>
    <p:sldId id="469" r:id="rId24"/>
    <p:sldId id="287" r:id="rId25"/>
    <p:sldId id="288" r:id="rId26"/>
    <p:sldId id="289" r:id="rId27"/>
    <p:sldId id="290" r:id="rId28"/>
    <p:sldId id="292" r:id="rId29"/>
    <p:sldId id="313" r:id="rId30"/>
    <p:sldId id="314" r:id="rId31"/>
    <p:sldId id="315" r:id="rId32"/>
    <p:sldId id="316" r:id="rId33"/>
    <p:sldId id="317" r:id="rId34"/>
    <p:sldId id="318" r:id="rId35"/>
    <p:sldId id="303" r:id="rId36"/>
    <p:sldId id="304" r:id="rId37"/>
    <p:sldId id="305" r:id="rId38"/>
    <p:sldId id="306" r:id="rId39"/>
    <p:sldId id="307" r:id="rId40"/>
    <p:sldId id="308" r:id="rId41"/>
    <p:sldId id="309" r:id="rId42"/>
    <p:sldId id="310" r:id="rId43"/>
    <p:sldId id="311" r:id="rId44"/>
    <p:sldId id="321" r:id="rId45"/>
    <p:sldId id="322" r:id="rId46"/>
    <p:sldId id="323" r:id="rId47"/>
    <p:sldId id="324" r:id="rId48"/>
    <p:sldId id="325" r:id="rId49"/>
    <p:sldId id="326" r:id="rId50"/>
    <p:sldId id="327" r:id="rId51"/>
    <p:sldId id="328" r:id="rId52"/>
    <p:sldId id="319" r:id="rId53"/>
    <p:sldId id="320" r:id="rId54"/>
    <p:sldId id="312" r:id="rId55"/>
    <p:sldId id="295" r:id="rId56"/>
    <p:sldId id="296" r:id="rId57"/>
    <p:sldId id="297" r:id="rId58"/>
    <p:sldId id="298" r:id="rId59"/>
    <p:sldId id="299" r:id="rId60"/>
    <p:sldId id="265" r:id="rId61"/>
    <p:sldId id="329" r:id="rId62"/>
    <p:sldId id="330" r:id="rId63"/>
    <p:sldId id="331" r:id="rId64"/>
    <p:sldId id="332" r:id="rId65"/>
    <p:sldId id="333" r:id="rId66"/>
    <p:sldId id="334" r:id="rId67"/>
    <p:sldId id="335" r:id="rId68"/>
    <p:sldId id="336" r:id="rId69"/>
    <p:sldId id="337" r:id="rId70"/>
    <p:sldId id="338" r:id="rId71"/>
    <p:sldId id="339" r:id="rId72"/>
    <p:sldId id="340" r:id="rId73"/>
    <p:sldId id="341" r:id="rId74"/>
    <p:sldId id="342" r:id="rId75"/>
    <p:sldId id="344" r:id="rId76"/>
    <p:sldId id="345" r:id="rId77"/>
    <p:sldId id="346" r:id="rId78"/>
    <p:sldId id="347" r:id="rId79"/>
    <p:sldId id="348" r:id="rId80"/>
    <p:sldId id="349" r:id="rId81"/>
    <p:sldId id="350" r:id="rId82"/>
    <p:sldId id="351" r:id="rId83"/>
    <p:sldId id="352" r:id="rId84"/>
    <p:sldId id="381" r:id="rId85"/>
    <p:sldId id="354" r:id="rId86"/>
    <p:sldId id="355" r:id="rId87"/>
    <p:sldId id="356" r:id="rId88"/>
    <p:sldId id="357" r:id="rId89"/>
    <p:sldId id="358" r:id="rId90"/>
    <p:sldId id="359" r:id="rId91"/>
    <p:sldId id="382" r:id="rId92"/>
    <p:sldId id="360" r:id="rId93"/>
    <p:sldId id="361" r:id="rId94"/>
    <p:sldId id="362" r:id="rId95"/>
    <p:sldId id="363" r:id="rId96"/>
    <p:sldId id="364" r:id="rId97"/>
    <p:sldId id="365" r:id="rId98"/>
    <p:sldId id="366" r:id="rId99"/>
    <p:sldId id="367" r:id="rId100"/>
    <p:sldId id="368" r:id="rId101"/>
    <p:sldId id="369" r:id="rId102"/>
    <p:sldId id="370" r:id="rId103"/>
    <p:sldId id="371" r:id="rId104"/>
    <p:sldId id="372" r:id="rId105"/>
    <p:sldId id="373" r:id="rId106"/>
    <p:sldId id="374" r:id="rId107"/>
    <p:sldId id="383" r:id="rId108"/>
    <p:sldId id="384" r:id="rId109"/>
    <p:sldId id="385" r:id="rId110"/>
    <p:sldId id="386" r:id="rId111"/>
    <p:sldId id="387" r:id="rId112"/>
    <p:sldId id="388" r:id="rId113"/>
    <p:sldId id="411" r:id="rId114"/>
    <p:sldId id="389" r:id="rId115"/>
    <p:sldId id="390" r:id="rId116"/>
    <p:sldId id="391" r:id="rId117"/>
    <p:sldId id="392" r:id="rId118"/>
    <p:sldId id="393" r:id="rId119"/>
    <p:sldId id="394" r:id="rId120"/>
    <p:sldId id="395" r:id="rId121"/>
    <p:sldId id="396" r:id="rId122"/>
    <p:sldId id="397" r:id="rId123"/>
    <p:sldId id="398" r:id="rId124"/>
    <p:sldId id="399" r:id="rId125"/>
    <p:sldId id="400" r:id="rId126"/>
    <p:sldId id="401" r:id="rId127"/>
    <p:sldId id="402" r:id="rId128"/>
    <p:sldId id="403" r:id="rId129"/>
    <p:sldId id="404" r:id="rId130"/>
    <p:sldId id="405" r:id="rId131"/>
    <p:sldId id="433" r:id="rId132"/>
    <p:sldId id="406" r:id="rId133"/>
    <p:sldId id="407" r:id="rId134"/>
    <p:sldId id="408" r:id="rId135"/>
    <p:sldId id="409" r:id="rId136"/>
    <p:sldId id="410" r:id="rId137"/>
    <p:sldId id="375" r:id="rId138"/>
    <p:sldId id="376" r:id="rId139"/>
    <p:sldId id="377" r:id="rId140"/>
    <p:sldId id="378" r:id="rId141"/>
    <p:sldId id="509" r:id="rId142"/>
    <p:sldId id="379" r:id="rId143"/>
    <p:sldId id="380" r:id="rId144"/>
    <p:sldId id="412" r:id="rId145"/>
    <p:sldId id="413" r:id="rId146"/>
    <p:sldId id="414" r:id="rId147"/>
    <p:sldId id="415" r:id="rId148"/>
    <p:sldId id="416" r:id="rId149"/>
    <p:sldId id="417" r:id="rId150"/>
    <p:sldId id="418" r:id="rId151"/>
    <p:sldId id="419" r:id="rId152"/>
    <p:sldId id="420" r:id="rId153"/>
    <p:sldId id="421" r:id="rId154"/>
    <p:sldId id="422" r:id="rId155"/>
    <p:sldId id="423" r:id="rId156"/>
    <p:sldId id="424" r:id="rId157"/>
    <p:sldId id="425" r:id="rId158"/>
    <p:sldId id="426" r:id="rId159"/>
    <p:sldId id="427" r:id="rId160"/>
    <p:sldId id="428" r:id="rId161"/>
    <p:sldId id="429" r:id="rId162"/>
    <p:sldId id="430" r:id="rId163"/>
    <p:sldId id="431" r:id="rId164"/>
    <p:sldId id="434" r:id="rId165"/>
    <p:sldId id="435" r:id="rId166"/>
    <p:sldId id="436" r:id="rId167"/>
    <p:sldId id="437" r:id="rId168"/>
    <p:sldId id="438" r:id="rId169"/>
    <p:sldId id="439" r:id="rId170"/>
    <p:sldId id="440" r:id="rId171"/>
    <p:sldId id="441" r:id="rId172"/>
    <p:sldId id="442" r:id="rId173"/>
    <p:sldId id="443" r:id="rId174"/>
    <p:sldId id="444" r:id="rId175"/>
    <p:sldId id="445" r:id="rId176"/>
    <p:sldId id="446" r:id="rId177"/>
    <p:sldId id="447" r:id="rId178"/>
    <p:sldId id="448" r:id="rId179"/>
    <p:sldId id="449" r:id="rId180"/>
    <p:sldId id="450" r:id="rId181"/>
    <p:sldId id="451" r:id="rId182"/>
    <p:sldId id="452" r:id="rId183"/>
    <p:sldId id="453" r:id="rId184"/>
    <p:sldId id="454" r:id="rId185"/>
    <p:sldId id="455" r:id="rId186"/>
    <p:sldId id="456" r:id="rId187"/>
    <p:sldId id="457" r:id="rId188"/>
    <p:sldId id="458" r:id="rId189"/>
    <p:sldId id="432" r:id="rId190"/>
    <p:sldId id="470" r:id="rId191"/>
    <p:sldId id="471" r:id="rId192"/>
    <p:sldId id="472" r:id="rId193"/>
    <p:sldId id="473" r:id="rId194"/>
    <p:sldId id="474" r:id="rId195"/>
    <p:sldId id="475" r:id="rId196"/>
    <p:sldId id="476" r:id="rId197"/>
    <p:sldId id="477" r:id="rId198"/>
    <p:sldId id="478" r:id="rId199"/>
    <p:sldId id="479" r:id="rId200"/>
    <p:sldId id="480" r:id="rId201"/>
    <p:sldId id="481" r:id="rId202"/>
    <p:sldId id="482" r:id="rId203"/>
    <p:sldId id="483" r:id="rId204"/>
    <p:sldId id="484" r:id="rId205"/>
    <p:sldId id="485" r:id="rId206"/>
    <p:sldId id="510" r:id="rId207"/>
    <p:sldId id="511" r:id="rId208"/>
    <p:sldId id="486" r:id="rId209"/>
    <p:sldId id="487" r:id="rId210"/>
    <p:sldId id="488" r:id="rId211"/>
    <p:sldId id="489" r:id="rId212"/>
    <p:sldId id="490" r:id="rId213"/>
    <p:sldId id="492" r:id="rId214"/>
    <p:sldId id="493" r:id="rId215"/>
    <p:sldId id="494" r:id="rId216"/>
    <p:sldId id="495" r:id="rId217"/>
    <p:sldId id="496" r:id="rId218"/>
    <p:sldId id="497" r:id="rId219"/>
    <p:sldId id="498" r:id="rId220"/>
    <p:sldId id="499" r:id="rId221"/>
    <p:sldId id="500" r:id="rId222"/>
    <p:sldId id="501" r:id="rId223"/>
    <p:sldId id="502" r:id="rId224"/>
    <p:sldId id="503" r:id="rId225"/>
    <p:sldId id="504" r:id="rId226"/>
    <p:sldId id="505" r:id="rId227"/>
    <p:sldId id="506" r:id="rId228"/>
    <p:sldId id="507" r:id="rId229"/>
    <p:sldId id="508" r:id="rId230"/>
    <p:sldId id="512" r:id="rId231"/>
    <p:sldId id="513" r:id="rId232"/>
    <p:sldId id="514" r:id="rId233"/>
    <p:sldId id="515" r:id="rId234"/>
    <p:sldId id="516" r:id="rId235"/>
    <p:sldId id="517" r:id="rId236"/>
    <p:sldId id="518" r:id="rId237"/>
    <p:sldId id="519" r:id="rId238"/>
    <p:sldId id="520" r:id="rId239"/>
    <p:sldId id="521" r:id="rId240"/>
    <p:sldId id="522" r:id="rId241"/>
    <p:sldId id="523" r:id="rId242"/>
    <p:sldId id="524" r:id="rId243"/>
    <p:sldId id="525" r:id="rId244"/>
    <p:sldId id="526" r:id="rId245"/>
    <p:sldId id="527" r:id="rId246"/>
    <p:sldId id="528" r:id="rId247"/>
    <p:sldId id="529" r:id="rId248"/>
    <p:sldId id="530" r:id="rId249"/>
    <p:sldId id="531" r:id="rId250"/>
    <p:sldId id="532" r:id="rId251"/>
    <p:sldId id="533" r:id="rId25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webPr encoding="windows-1252"/>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257" autoAdjust="0"/>
  </p:normalViewPr>
  <p:slideViewPr>
    <p:cSldViewPr>
      <p:cViewPr>
        <p:scale>
          <a:sx n="75" d="100"/>
          <a:sy n="75" d="100"/>
        </p:scale>
        <p:origin x="-1410" y="-3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slide" Target="slides/slide168.xml"/><Relationship Id="rId191" Type="http://schemas.openxmlformats.org/officeDocument/2006/relationships/slide" Target="slides/slide189.xml"/><Relationship Id="rId205" Type="http://schemas.openxmlformats.org/officeDocument/2006/relationships/slide" Target="slides/slide203.xml"/><Relationship Id="rId226" Type="http://schemas.openxmlformats.org/officeDocument/2006/relationships/slide" Target="slides/slide224.xml"/><Relationship Id="rId247" Type="http://schemas.openxmlformats.org/officeDocument/2006/relationships/slide" Target="slides/slide245.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181" Type="http://schemas.openxmlformats.org/officeDocument/2006/relationships/slide" Target="slides/slide179.xml"/><Relationship Id="rId216" Type="http://schemas.openxmlformats.org/officeDocument/2006/relationships/slide" Target="slides/slide214.xml"/><Relationship Id="rId237" Type="http://schemas.openxmlformats.org/officeDocument/2006/relationships/slide" Target="slides/slide235.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92" Type="http://schemas.openxmlformats.org/officeDocument/2006/relationships/slide" Target="slides/slide190.xml"/><Relationship Id="rId206" Type="http://schemas.openxmlformats.org/officeDocument/2006/relationships/slide" Target="slides/slide204.xml"/><Relationship Id="rId227" Type="http://schemas.openxmlformats.org/officeDocument/2006/relationships/slide" Target="slides/slide225.xml"/><Relationship Id="rId248" Type="http://schemas.openxmlformats.org/officeDocument/2006/relationships/slide" Target="slides/slide246.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61" Type="http://schemas.openxmlformats.org/officeDocument/2006/relationships/slide" Target="slides/slide159.xml"/><Relationship Id="rId166" Type="http://schemas.openxmlformats.org/officeDocument/2006/relationships/slide" Target="slides/slide164.xml"/><Relationship Id="rId182" Type="http://schemas.openxmlformats.org/officeDocument/2006/relationships/slide" Target="slides/slide180.xml"/><Relationship Id="rId187" Type="http://schemas.openxmlformats.org/officeDocument/2006/relationships/slide" Target="slides/slide185.xml"/><Relationship Id="rId217" Type="http://schemas.openxmlformats.org/officeDocument/2006/relationships/slide" Target="slides/slide215.xml"/><Relationship Id="rId1" Type="http://schemas.openxmlformats.org/officeDocument/2006/relationships/slideMaster" Target="slideMasters/slideMaster1.xml"/><Relationship Id="rId6" Type="http://schemas.openxmlformats.org/officeDocument/2006/relationships/slide" Target="slides/slide4.xml"/><Relationship Id="rId212" Type="http://schemas.openxmlformats.org/officeDocument/2006/relationships/slide" Target="slides/slide210.xml"/><Relationship Id="rId233" Type="http://schemas.openxmlformats.org/officeDocument/2006/relationships/slide" Target="slides/slide231.xml"/><Relationship Id="rId238" Type="http://schemas.openxmlformats.org/officeDocument/2006/relationships/slide" Target="slides/slide236.xml"/><Relationship Id="rId254" Type="http://schemas.openxmlformats.org/officeDocument/2006/relationships/viewProps" Target="viewProps.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slide" Target="slides/slide149.xml"/><Relationship Id="rId156" Type="http://schemas.openxmlformats.org/officeDocument/2006/relationships/slide" Target="slides/slide154.xml"/><Relationship Id="rId177" Type="http://schemas.openxmlformats.org/officeDocument/2006/relationships/slide" Target="slides/slide175.xml"/><Relationship Id="rId198" Type="http://schemas.openxmlformats.org/officeDocument/2006/relationships/slide" Target="slides/slide196.xml"/><Relationship Id="rId172" Type="http://schemas.openxmlformats.org/officeDocument/2006/relationships/slide" Target="slides/slide170.xml"/><Relationship Id="rId193" Type="http://schemas.openxmlformats.org/officeDocument/2006/relationships/slide" Target="slides/slide191.xml"/><Relationship Id="rId202" Type="http://schemas.openxmlformats.org/officeDocument/2006/relationships/slide" Target="slides/slide200.xml"/><Relationship Id="rId207" Type="http://schemas.openxmlformats.org/officeDocument/2006/relationships/slide" Target="slides/slide205.xml"/><Relationship Id="rId223" Type="http://schemas.openxmlformats.org/officeDocument/2006/relationships/slide" Target="slides/slide221.xml"/><Relationship Id="rId228" Type="http://schemas.openxmlformats.org/officeDocument/2006/relationships/slide" Target="slides/slide226.xml"/><Relationship Id="rId244" Type="http://schemas.openxmlformats.org/officeDocument/2006/relationships/slide" Target="slides/slide242.xml"/><Relationship Id="rId249" Type="http://schemas.openxmlformats.org/officeDocument/2006/relationships/slide" Target="slides/slide24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slide" Target="slides/slide186.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slide" Target="slides/slide160.xml"/><Relationship Id="rId183" Type="http://schemas.openxmlformats.org/officeDocument/2006/relationships/slide" Target="slides/slide181.xml"/><Relationship Id="rId213" Type="http://schemas.openxmlformats.org/officeDocument/2006/relationships/slide" Target="slides/slide211.xml"/><Relationship Id="rId218" Type="http://schemas.openxmlformats.org/officeDocument/2006/relationships/slide" Target="slides/slide216.xml"/><Relationship Id="rId234" Type="http://schemas.openxmlformats.org/officeDocument/2006/relationships/slide" Target="slides/slide232.xml"/><Relationship Id="rId239" Type="http://schemas.openxmlformats.org/officeDocument/2006/relationships/slide" Target="slides/slide237.xml"/><Relationship Id="rId2" Type="http://schemas.openxmlformats.org/officeDocument/2006/relationships/slideMaster" Target="slideMasters/slideMaster2.xml"/><Relationship Id="rId29" Type="http://schemas.openxmlformats.org/officeDocument/2006/relationships/slide" Target="slides/slide27.xml"/><Relationship Id="rId250" Type="http://schemas.openxmlformats.org/officeDocument/2006/relationships/slide" Target="slides/slide248.xml"/><Relationship Id="rId255" Type="http://schemas.openxmlformats.org/officeDocument/2006/relationships/theme" Target="theme/theme1.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slide" Target="slides/slide171.xml"/><Relationship Id="rId194" Type="http://schemas.openxmlformats.org/officeDocument/2006/relationships/slide" Target="slides/slide192.xml"/><Relationship Id="rId199" Type="http://schemas.openxmlformats.org/officeDocument/2006/relationships/slide" Target="slides/slide197.xml"/><Relationship Id="rId203" Type="http://schemas.openxmlformats.org/officeDocument/2006/relationships/slide" Target="slides/slide201.xml"/><Relationship Id="rId208" Type="http://schemas.openxmlformats.org/officeDocument/2006/relationships/slide" Target="slides/slide206.xml"/><Relationship Id="rId229" Type="http://schemas.openxmlformats.org/officeDocument/2006/relationships/slide" Target="slides/slide227.xml"/><Relationship Id="rId19" Type="http://schemas.openxmlformats.org/officeDocument/2006/relationships/slide" Target="slides/slide17.xml"/><Relationship Id="rId224" Type="http://schemas.openxmlformats.org/officeDocument/2006/relationships/slide" Target="slides/slide222.xml"/><Relationship Id="rId240" Type="http://schemas.openxmlformats.org/officeDocument/2006/relationships/slide" Target="slides/slide238.xml"/><Relationship Id="rId245" Type="http://schemas.openxmlformats.org/officeDocument/2006/relationships/slide" Target="slides/slide243.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slide" Target="slides/slide182.xml"/><Relationship Id="rId189" Type="http://schemas.openxmlformats.org/officeDocument/2006/relationships/slide" Target="slides/slide187.xml"/><Relationship Id="rId219" Type="http://schemas.openxmlformats.org/officeDocument/2006/relationships/slide" Target="slides/slide217.xml"/><Relationship Id="rId3" Type="http://schemas.openxmlformats.org/officeDocument/2006/relationships/slide" Target="slides/slide1.xml"/><Relationship Id="rId214" Type="http://schemas.openxmlformats.org/officeDocument/2006/relationships/slide" Target="slides/slide212.xml"/><Relationship Id="rId230" Type="http://schemas.openxmlformats.org/officeDocument/2006/relationships/slide" Target="slides/slide228.xml"/><Relationship Id="rId235" Type="http://schemas.openxmlformats.org/officeDocument/2006/relationships/slide" Target="slides/slide233.xml"/><Relationship Id="rId251" Type="http://schemas.openxmlformats.org/officeDocument/2006/relationships/slide" Target="slides/slide249.xml"/><Relationship Id="rId256" Type="http://schemas.openxmlformats.org/officeDocument/2006/relationships/tableStyles" Target="tableStyles.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slide" Target="slides/slide177.xml"/><Relationship Id="rId195" Type="http://schemas.openxmlformats.org/officeDocument/2006/relationships/slide" Target="slides/slide193.xml"/><Relationship Id="rId209" Type="http://schemas.openxmlformats.org/officeDocument/2006/relationships/slide" Target="slides/slide207.xml"/><Relationship Id="rId190" Type="http://schemas.openxmlformats.org/officeDocument/2006/relationships/slide" Target="slides/slide188.xml"/><Relationship Id="rId204" Type="http://schemas.openxmlformats.org/officeDocument/2006/relationships/slide" Target="slides/slide202.xml"/><Relationship Id="rId220" Type="http://schemas.openxmlformats.org/officeDocument/2006/relationships/slide" Target="slides/slide218.xml"/><Relationship Id="rId225" Type="http://schemas.openxmlformats.org/officeDocument/2006/relationships/slide" Target="slides/slide223.xml"/><Relationship Id="rId241" Type="http://schemas.openxmlformats.org/officeDocument/2006/relationships/slide" Target="slides/slide239.xml"/><Relationship Id="rId246" Type="http://schemas.openxmlformats.org/officeDocument/2006/relationships/slide" Target="slides/slide244.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185" Type="http://schemas.openxmlformats.org/officeDocument/2006/relationships/slide" Target="slides/slide183.xml"/><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slide" Target="slides/slide178.xml"/><Relationship Id="rId210" Type="http://schemas.openxmlformats.org/officeDocument/2006/relationships/slide" Target="slides/slide208.xml"/><Relationship Id="rId215" Type="http://schemas.openxmlformats.org/officeDocument/2006/relationships/slide" Target="slides/slide213.xml"/><Relationship Id="rId236" Type="http://schemas.openxmlformats.org/officeDocument/2006/relationships/slide" Target="slides/slide234.xml"/><Relationship Id="rId26" Type="http://schemas.openxmlformats.org/officeDocument/2006/relationships/slide" Target="slides/slide24.xml"/><Relationship Id="rId231" Type="http://schemas.openxmlformats.org/officeDocument/2006/relationships/slide" Target="slides/slide229.xml"/><Relationship Id="rId252" Type="http://schemas.openxmlformats.org/officeDocument/2006/relationships/slide" Target="slides/slide250.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196" Type="http://schemas.openxmlformats.org/officeDocument/2006/relationships/slide" Target="slides/slide194.xml"/><Relationship Id="rId200" Type="http://schemas.openxmlformats.org/officeDocument/2006/relationships/slide" Target="slides/slide198.xml"/><Relationship Id="rId16" Type="http://schemas.openxmlformats.org/officeDocument/2006/relationships/slide" Target="slides/slide14.xml"/><Relationship Id="rId221" Type="http://schemas.openxmlformats.org/officeDocument/2006/relationships/slide" Target="slides/slide219.xml"/><Relationship Id="rId242" Type="http://schemas.openxmlformats.org/officeDocument/2006/relationships/slide" Target="slides/slide240.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slide" Target="slides/slide163.xml"/><Relationship Id="rId186" Type="http://schemas.openxmlformats.org/officeDocument/2006/relationships/slide" Target="slides/slide184.xml"/><Relationship Id="rId211" Type="http://schemas.openxmlformats.org/officeDocument/2006/relationships/slide" Target="slides/slide209.xml"/><Relationship Id="rId232" Type="http://schemas.openxmlformats.org/officeDocument/2006/relationships/slide" Target="slides/slide230.xml"/><Relationship Id="rId253" Type="http://schemas.openxmlformats.org/officeDocument/2006/relationships/presProps" Target="presProps.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slide" Target="slides/slide174.xml"/><Relationship Id="rId197" Type="http://schemas.openxmlformats.org/officeDocument/2006/relationships/slide" Target="slides/slide195.xml"/><Relationship Id="rId201" Type="http://schemas.openxmlformats.org/officeDocument/2006/relationships/slide" Target="slides/slide199.xml"/><Relationship Id="rId222" Type="http://schemas.openxmlformats.org/officeDocument/2006/relationships/slide" Target="slides/slide220.xml"/><Relationship Id="rId243" Type="http://schemas.openxmlformats.org/officeDocument/2006/relationships/slide" Target="slides/slide241.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686BC6A-0507-455C-9306-B48C923E75B4}"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9E7919C-6CB6-47D4-BA56-2F39A959976E}"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87B1967-F524-4473-BF4F-153A7A1F8737}"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D14465A-0549-4C6A-B653-A089AF92A4BF}"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DC60E3D2-FACD-4929-A4EC-A19439A5B36C}"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13B0B2BA-B1C4-46E9-A56C-5CC5DD1562AD}"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1C125345-CFDC-46D0-A790-E91E5A222A02}"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28C8056-91F4-4241-B0C0-C326032AE7C5}"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AFB362E-E77A-4B4E-A4A8-9AD7716D3AAB}"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F46758B-AFF0-4165-B147-5962F3D43EDC}"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4875CC5-29F3-4A76-8966-678D9B0273B3}"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386" name="Group 2"/>
          <p:cNvGrpSpPr>
            <a:grpSpLocks/>
          </p:cNvGrpSpPr>
          <p:nvPr/>
        </p:nvGrpSpPr>
        <p:grpSpPr bwMode="auto">
          <a:xfrm>
            <a:off x="0" y="0"/>
            <a:ext cx="9144000" cy="6858000"/>
            <a:chOff x="0" y="0"/>
            <a:chExt cx="5760" cy="4320"/>
          </a:xfrm>
        </p:grpSpPr>
        <p:sp>
          <p:nvSpPr>
            <p:cNvPr id="16387"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endParaRPr lang="en-US" sz="2400">
                <a:latin typeface="Times New Roman" pitchFamily="18" charset="0"/>
              </a:endParaRPr>
            </a:p>
          </p:txBody>
        </p:sp>
        <p:sp>
          <p:nvSpPr>
            <p:cNvPr id="16388" name="Rectangle 4"/>
            <p:cNvSpPr>
              <a:spLocks noChangeArrowheads="1"/>
            </p:cNvSpPr>
            <p:nvPr/>
          </p:nvSpPr>
          <p:spPr bwMode="hidden">
            <a:xfrm>
              <a:off x="1081" y="1065"/>
              <a:ext cx="4679" cy="1596"/>
            </a:xfrm>
            <a:prstGeom prst="rect">
              <a:avLst/>
            </a:prstGeom>
            <a:solidFill>
              <a:schemeClr val="bg2"/>
            </a:solidFill>
            <a:ln w="9525">
              <a:noFill/>
              <a:miter lim="800000"/>
              <a:headEnd/>
              <a:tailEnd/>
            </a:ln>
          </p:spPr>
          <p:txBody>
            <a:bodyPr/>
            <a:lstStyle/>
            <a:p>
              <a:endParaRPr lang="en-US" sz="2400">
                <a:latin typeface="Times New Roman" pitchFamily="18" charset="0"/>
              </a:endParaRPr>
            </a:p>
          </p:txBody>
        </p:sp>
        <p:grpSp>
          <p:nvGrpSpPr>
            <p:cNvPr id="16389" name="Group 5"/>
            <p:cNvGrpSpPr>
              <a:grpSpLocks/>
            </p:cNvGrpSpPr>
            <p:nvPr/>
          </p:nvGrpSpPr>
          <p:grpSpPr bwMode="auto">
            <a:xfrm>
              <a:off x="0" y="672"/>
              <a:ext cx="1806" cy="1989"/>
              <a:chOff x="0" y="672"/>
              <a:chExt cx="1806" cy="1989"/>
            </a:xfrm>
          </p:grpSpPr>
          <p:sp>
            <p:nvSpPr>
              <p:cNvPr id="16390" name="Rectangle 6"/>
              <p:cNvSpPr>
                <a:spLocks noChangeArrowheads="1"/>
              </p:cNvSpPr>
              <p:nvPr userDrawn="1"/>
            </p:nvSpPr>
            <p:spPr bwMode="auto">
              <a:xfrm>
                <a:off x="361" y="2257"/>
                <a:ext cx="363" cy="404"/>
              </a:xfrm>
              <a:prstGeom prst="rect">
                <a:avLst/>
              </a:prstGeom>
              <a:solidFill>
                <a:schemeClr val="accent2"/>
              </a:solidFill>
              <a:ln w="9525">
                <a:noFill/>
                <a:miter lim="800000"/>
                <a:headEnd/>
                <a:tailEnd/>
              </a:ln>
            </p:spPr>
            <p:txBody>
              <a:bodyPr/>
              <a:lstStyle/>
              <a:p>
                <a:endParaRPr lang="en-US" sz="2400">
                  <a:latin typeface="Times New Roman" pitchFamily="18" charset="0"/>
                </a:endParaRPr>
              </a:p>
            </p:txBody>
          </p:sp>
          <p:sp>
            <p:nvSpPr>
              <p:cNvPr id="16391" name="Rectangle 7"/>
              <p:cNvSpPr>
                <a:spLocks noChangeArrowheads="1"/>
              </p:cNvSpPr>
              <p:nvPr userDrawn="1"/>
            </p:nvSpPr>
            <p:spPr bwMode="auto">
              <a:xfrm>
                <a:off x="1081" y="1065"/>
                <a:ext cx="362" cy="405"/>
              </a:xfrm>
              <a:prstGeom prst="rect">
                <a:avLst/>
              </a:prstGeom>
              <a:solidFill>
                <a:schemeClr val="folHlink"/>
              </a:solidFill>
              <a:ln w="9525">
                <a:noFill/>
                <a:miter lim="800000"/>
                <a:headEnd/>
                <a:tailEnd/>
              </a:ln>
            </p:spPr>
            <p:txBody>
              <a:bodyPr/>
              <a:lstStyle/>
              <a:p>
                <a:endParaRPr lang="en-US" sz="2400">
                  <a:latin typeface="Times New Roman" pitchFamily="18" charset="0"/>
                </a:endParaRPr>
              </a:p>
            </p:txBody>
          </p:sp>
          <p:sp>
            <p:nvSpPr>
              <p:cNvPr id="16392" name="Rectangle 8"/>
              <p:cNvSpPr>
                <a:spLocks noChangeArrowheads="1"/>
              </p:cNvSpPr>
              <p:nvPr userDrawn="1"/>
            </p:nvSpPr>
            <p:spPr bwMode="auto">
              <a:xfrm>
                <a:off x="1437" y="672"/>
                <a:ext cx="369" cy="400"/>
              </a:xfrm>
              <a:prstGeom prst="rect">
                <a:avLst/>
              </a:prstGeom>
              <a:solidFill>
                <a:schemeClr val="folHlink"/>
              </a:solidFill>
              <a:ln w="9525">
                <a:noFill/>
                <a:miter lim="800000"/>
                <a:headEnd/>
                <a:tailEnd/>
              </a:ln>
            </p:spPr>
            <p:txBody>
              <a:bodyPr/>
              <a:lstStyle/>
              <a:p>
                <a:endParaRPr lang="en-US" sz="2400">
                  <a:latin typeface="Times New Roman" pitchFamily="18" charset="0"/>
                </a:endParaRPr>
              </a:p>
            </p:txBody>
          </p:sp>
          <p:sp>
            <p:nvSpPr>
              <p:cNvPr id="16393" name="Rectangle 9"/>
              <p:cNvSpPr>
                <a:spLocks noChangeArrowheads="1"/>
              </p:cNvSpPr>
              <p:nvPr userDrawn="1"/>
            </p:nvSpPr>
            <p:spPr bwMode="auto">
              <a:xfrm>
                <a:off x="719" y="2257"/>
                <a:ext cx="368" cy="404"/>
              </a:xfrm>
              <a:prstGeom prst="rect">
                <a:avLst/>
              </a:prstGeom>
              <a:solidFill>
                <a:schemeClr val="bg2"/>
              </a:solidFill>
              <a:ln w="9525">
                <a:noFill/>
                <a:miter lim="800000"/>
                <a:headEnd/>
                <a:tailEnd/>
              </a:ln>
            </p:spPr>
            <p:txBody>
              <a:bodyPr/>
              <a:lstStyle/>
              <a:p>
                <a:endParaRPr lang="en-US" sz="2400">
                  <a:latin typeface="Times New Roman" pitchFamily="18" charset="0"/>
                </a:endParaRPr>
              </a:p>
            </p:txBody>
          </p:sp>
          <p:sp>
            <p:nvSpPr>
              <p:cNvPr id="16394" name="Rectangle 10"/>
              <p:cNvSpPr>
                <a:spLocks noChangeArrowheads="1"/>
              </p:cNvSpPr>
              <p:nvPr userDrawn="1"/>
            </p:nvSpPr>
            <p:spPr bwMode="auto">
              <a:xfrm>
                <a:off x="1437" y="1065"/>
                <a:ext cx="369" cy="405"/>
              </a:xfrm>
              <a:prstGeom prst="rect">
                <a:avLst/>
              </a:prstGeom>
              <a:solidFill>
                <a:schemeClr val="accent2"/>
              </a:solidFill>
              <a:ln w="9525">
                <a:noFill/>
                <a:miter lim="800000"/>
                <a:headEnd/>
                <a:tailEnd/>
              </a:ln>
            </p:spPr>
            <p:txBody>
              <a:bodyPr/>
              <a:lstStyle/>
              <a:p>
                <a:endParaRPr lang="en-US" sz="2400">
                  <a:latin typeface="Times New Roman" pitchFamily="18" charset="0"/>
                </a:endParaRPr>
              </a:p>
            </p:txBody>
          </p:sp>
          <p:sp>
            <p:nvSpPr>
              <p:cNvPr id="16395" name="Rectangle 11"/>
              <p:cNvSpPr>
                <a:spLocks noChangeArrowheads="1"/>
              </p:cNvSpPr>
              <p:nvPr userDrawn="1"/>
            </p:nvSpPr>
            <p:spPr bwMode="auto">
              <a:xfrm>
                <a:off x="719" y="1464"/>
                <a:ext cx="368" cy="399"/>
              </a:xfrm>
              <a:prstGeom prst="rect">
                <a:avLst/>
              </a:prstGeom>
              <a:solidFill>
                <a:schemeClr val="folHlink"/>
              </a:solidFill>
              <a:ln w="9525">
                <a:noFill/>
                <a:miter lim="800000"/>
                <a:headEnd/>
                <a:tailEnd/>
              </a:ln>
            </p:spPr>
            <p:txBody>
              <a:bodyPr/>
              <a:lstStyle/>
              <a:p>
                <a:endParaRPr lang="en-US" sz="2400">
                  <a:latin typeface="Times New Roman" pitchFamily="18" charset="0"/>
                </a:endParaRPr>
              </a:p>
            </p:txBody>
          </p:sp>
          <p:sp>
            <p:nvSpPr>
              <p:cNvPr id="16396" name="Rectangle 12"/>
              <p:cNvSpPr>
                <a:spLocks noChangeArrowheads="1"/>
              </p:cNvSpPr>
              <p:nvPr userDrawn="1"/>
            </p:nvSpPr>
            <p:spPr bwMode="auto">
              <a:xfrm>
                <a:off x="0" y="1464"/>
                <a:ext cx="367" cy="399"/>
              </a:xfrm>
              <a:prstGeom prst="rect">
                <a:avLst/>
              </a:prstGeom>
              <a:solidFill>
                <a:schemeClr val="bg2"/>
              </a:solidFill>
              <a:ln w="9525">
                <a:noFill/>
                <a:miter lim="800000"/>
                <a:headEnd/>
                <a:tailEnd/>
              </a:ln>
            </p:spPr>
            <p:txBody>
              <a:bodyPr/>
              <a:lstStyle/>
              <a:p>
                <a:endParaRPr lang="en-US" sz="2400">
                  <a:latin typeface="Times New Roman" pitchFamily="18" charset="0"/>
                </a:endParaRPr>
              </a:p>
            </p:txBody>
          </p:sp>
          <p:sp>
            <p:nvSpPr>
              <p:cNvPr id="16397" name="Rectangle 13"/>
              <p:cNvSpPr>
                <a:spLocks noChangeArrowheads="1"/>
              </p:cNvSpPr>
              <p:nvPr userDrawn="1"/>
            </p:nvSpPr>
            <p:spPr bwMode="auto">
              <a:xfrm>
                <a:off x="1081" y="1464"/>
                <a:ext cx="362" cy="399"/>
              </a:xfrm>
              <a:prstGeom prst="rect">
                <a:avLst/>
              </a:prstGeom>
              <a:solidFill>
                <a:schemeClr val="accent2"/>
              </a:solidFill>
              <a:ln w="9525">
                <a:noFill/>
                <a:miter lim="800000"/>
                <a:headEnd/>
                <a:tailEnd/>
              </a:ln>
            </p:spPr>
            <p:txBody>
              <a:bodyPr/>
              <a:lstStyle/>
              <a:p>
                <a:endParaRPr lang="en-US" sz="2400">
                  <a:latin typeface="Times New Roman" pitchFamily="18" charset="0"/>
                </a:endParaRPr>
              </a:p>
            </p:txBody>
          </p:sp>
          <p:sp>
            <p:nvSpPr>
              <p:cNvPr id="16398" name="Rectangle 14"/>
              <p:cNvSpPr>
                <a:spLocks noChangeArrowheads="1"/>
              </p:cNvSpPr>
              <p:nvPr userDrawn="1"/>
            </p:nvSpPr>
            <p:spPr bwMode="auto">
              <a:xfrm>
                <a:off x="361" y="1857"/>
                <a:ext cx="363" cy="406"/>
              </a:xfrm>
              <a:prstGeom prst="rect">
                <a:avLst/>
              </a:prstGeom>
              <a:solidFill>
                <a:schemeClr val="folHlink"/>
              </a:solidFill>
              <a:ln w="9525">
                <a:noFill/>
                <a:miter lim="800000"/>
                <a:headEnd/>
                <a:tailEnd/>
              </a:ln>
            </p:spPr>
            <p:txBody>
              <a:bodyPr/>
              <a:lstStyle/>
              <a:p>
                <a:endParaRPr lang="en-US" sz="2400">
                  <a:latin typeface="Times New Roman" pitchFamily="18" charset="0"/>
                </a:endParaRPr>
              </a:p>
            </p:txBody>
          </p:sp>
          <p:sp>
            <p:nvSpPr>
              <p:cNvPr id="16399" name="Rectangle 15"/>
              <p:cNvSpPr>
                <a:spLocks noChangeArrowheads="1"/>
              </p:cNvSpPr>
              <p:nvPr userDrawn="1"/>
            </p:nvSpPr>
            <p:spPr bwMode="auto">
              <a:xfrm>
                <a:off x="719" y="1857"/>
                <a:ext cx="368" cy="406"/>
              </a:xfrm>
              <a:prstGeom prst="rect">
                <a:avLst/>
              </a:prstGeom>
              <a:solidFill>
                <a:schemeClr val="accent2"/>
              </a:solidFill>
              <a:ln w="9525">
                <a:noFill/>
                <a:miter lim="800000"/>
                <a:headEnd/>
                <a:tailEnd/>
              </a:ln>
            </p:spPr>
            <p:txBody>
              <a:bodyPr/>
              <a:lstStyle/>
              <a:p>
                <a:endParaRPr lang="en-US" sz="2400">
                  <a:latin typeface="Times New Roman" pitchFamily="18" charset="0"/>
                </a:endParaRPr>
              </a:p>
            </p:txBody>
          </p:sp>
        </p:grpSp>
      </p:grpSp>
      <p:sp>
        <p:nvSpPr>
          <p:cNvPr id="16400" name="Rectangle 16"/>
          <p:cNvSpPr>
            <a:spLocks noGrp="1" noChangeArrowheads="1"/>
          </p:cNvSpPr>
          <p:nvPr>
            <p:ph type="dt" sz="half" idx="2"/>
          </p:nvPr>
        </p:nvSpPr>
        <p:spPr>
          <a:xfrm>
            <a:off x="457200" y="6248400"/>
            <a:ext cx="2133600" cy="457200"/>
          </a:xfrm>
        </p:spPr>
        <p:txBody>
          <a:bodyPr/>
          <a:lstStyle>
            <a:lvl1pPr>
              <a:defRPr/>
            </a:lvl1pPr>
          </a:lstStyle>
          <a:p>
            <a:endParaRPr lang="en-US"/>
          </a:p>
        </p:txBody>
      </p:sp>
      <p:sp>
        <p:nvSpPr>
          <p:cNvPr id="16401" name="Rectangle 17"/>
          <p:cNvSpPr>
            <a:spLocks noGrp="1" noChangeArrowheads="1"/>
          </p:cNvSpPr>
          <p:nvPr>
            <p:ph type="ftr" sz="quarter" idx="3"/>
          </p:nvPr>
        </p:nvSpPr>
        <p:spPr/>
        <p:txBody>
          <a:bodyPr/>
          <a:lstStyle>
            <a:lvl1pPr>
              <a:defRPr/>
            </a:lvl1pPr>
          </a:lstStyle>
          <a:p>
            <a:endParaRPr lang="en-US"/>
          </a:p>
        </p:txBody>
      </p:sp>
      <p:sp>
        <p:nvSpPr>
          <p:cNvPr id="16402" name="Rectangle 18"/>
          <p:cNvSpPr>
            <a:spLocks noGrp="1" noChangeArrowheads="1"/>
          </p:cNvSpPr>
          <p:nvPr>
            <p:ph type="sldNum" sz="quarter" idx="4"/>
          </p:nvPr>
        </p:nvSpPr>
        <p:spPr/>
        <p:txBody>
          <a:bodyPr/>
          <a:lstStyle>
            <a:lvl1pPr>
              <a:defRPr/>
            </a:lvl1pPr>
          </a:lstStyle>
          <a:p>
            <a:fld id="{60C669CB-BC86-4FAC-A6BB-64D912F9A359}" type="slidenum">
              <a:rPr lang="en-US"/>
              <a:pPr/>
              <a:t>‹#›</a:t>
            </a:fld>
            <a:endParaRPr lang="en-US"/>
          </a:p>
        </p:txBody>
      </p:sp>
      <p:sp>
        <p:nvSpPr>
          <p:cNvPr id="16403" name="Rectangle 19"/>
          <p:cNvSpPr>
            <a:spLocks noGrp="1" noChangeArrowheads="1"/>
          </p:cNvSpPr>
          <p:nvPr>
            <p:ph type="ctrTitle"/>
          </p:nvPr>
        </p:nvSpPr>
        <p:spPr>
          <a:xfrm>
            <a:off x="2971800" y="1828800"/>
            <a:ext cx="6019800" cy="2209800"/>
          </a:xfrm>
        </p:spPr>
        <p:txBody>
          <a:bodyPr/>
          <a:lstStyle>
            <a:lvl1pPr>
              <a:defRPr sz="3200" b="0">
                <a:solidFill>
                  <a:srgbClr val="FFFFFF"/>
                </a:solidFill>
                <a:latin typeface="Verdana" pitchFamily="34" charset="0"/>
              </a:defRPr>
            </a:lvl1pPr>
          </a:lstStyle>
          <a:p>
            <a:r>
              <a:rPr lang="en-US"/>
              <a:t>SEMS / ICS 300-400 for Emergency Operations Center Personnel</a:t>
            </a:r>
          </a:p>
        </p:txBody>
      </p:sp>
      <p:sp>
        <p:nvSpPr>
          <p:cNvPr id="16404" name="Rectangle 20"/>
          <p:cNvSpPr>
            <a:spLocks noGrp="1" noChangeArrowheads="1"/>
          </p:cNvSpPr>
          <p:nvPr>
            <p:ph type="subTitle" idx="1"/>
          </p:nvPr>
        </p:nvSpPr>
        <p:spPr>
          <a:xfrm>
            <a:off x="2971800" y="4648200"/>
            <a:ext cx="6019800" cy="1371600"/>
          </a:xfrm>
        </p:spPr>
        <p:txBody>
          <a:bodyPr/>
          <a:lstStyle>
            <a:lvl1pPr marL="0" indent="0" algn="r">
              <a:buFont typeface="Wingdings" pitchFamily="2" charset="2"/>
              <a:buNone/>
              <a:defRPr sz="3400"/>
            </a:lvl1pPr>
          </a:lstStyle>
          <a:p>
            <a:r>
              <a:rPr lang="en-US"/>
              <a:t>Governor’s Office of Emergency Services</a:t>
            </a:r>
          </a:p>
        </p:txBody>
      </p:sp>
      <p:pic>
        <p:nvPicPr>
          <p:cNvPr id="16405" name="Picture 21" descr="OESofficialSeal-1in"/>
          <p:cNvPicPr>
            <a:picLocks noChangeAspect="1" noChangeArrowheads="1"/>
          </p:cNvPicPr>
          <p:nvPr/>
        </p:nvPicPr>
        <p:blipFill>
          <a:blip r:embed="rId2" cstate="print"/>
          <a:srcRect/>
          <a:stretch>
            <a:fillRect/>
          </a:stretch>
        </p:blipFill>
        <p:spPr bwMode="auto">
          <a:xfrm>
            <a:off x="3733800" y="4724400"/>
            <a:ext cx="1028700" cy="1006475"/>
          </a:xfrm>
          <a:prstGeom prst="rect">
            <a:avLst/>
          </a:prstGeom>
          <a:noFill/>
          <a:ln w="9525" algn="in">
            <a:noFill/>
            <a:miter lim="800000"/>
            <a:headEnd/>
            <a:tailEnd/>
          </a:ln>
          <a:effectLst/>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EACD2174-99C7-47CA-8256-E950A6369550}"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5377646D-E581-432D-9B59-AD45FB99190B}"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F4BD42D0-AFE6-4BE0-B7F0-817C8470726C}" type="slidenum">
              <a:rPr lang="en-US"/>
              <a:pPr/>
              <a:t>‹#›</a:t>
            </a:fld>
            <a:endParaRPr lang="en-US"/>
          </a:p>
        </p:txBody>
      </p:sp>
      <p:sp>
        <p:nvSpPr>
          <p:cNvPr id="7" name="Date Placeholder 6"/>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defRPr/>
            </a:lvl1pPr>
          </a:lstStyle>
          <a:p>
            <a:endParaRPr lang="en-US"/>
          </a:p>
        </p:txBody>
      </p:sp>
      <p:sp>
        <p:nvSpPr>
          <p:cNvPr id="8" name="Slide Number Placeholder 7"/>
          <p:cNvSpPr>
            <a:spLocks noGrp="1"/>
          </p:cNvSpPr>
          <p:nvPr>
            <p:ph type="sldNum" sz="quarter" idx="11"/>
          </p:nvPr>
        </p:nvSpPr>
        <p:spPr/>
        <p:txBody>
          <a:bodyPr/>
          <a:lstStyle>
            <a:lvl1pPr>
              <a:defRPr/>
            </a:lvl1pPr>
          </a:lstStyle>
          <a:p>
            <a:fld id="{649119D8-6FFC-44BF-A83B-AF6472FF4B9A}" type="slidenum">
              <a:rPr lang="en-US"/>
              <a:pPr/>
              <a:t>‹#›</a:t>
            </a:fld>
            <a:endParaRPr lang="en-US"/>
          </a:p>
        </p:txBody>
      </p:sp>
      <p:sp>
        <p:nvSpPr>
          <p:cNvPr id="9" name="Date Placeholder 8"/>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endParaRPr lang="en-US"/>
          </a:p>
        </p:txBody>
      </p:sp>
      <p:sp>
        <p:nvSpPr>
          <p:cNvPr id="4" name="Slide Number Placeholder 3"/>
          <p:cNvSpPr>
            <a:spLocks noGrp="1"/>
          </p:cNvSpPr>
          <p:nvPr>
            <p:ph type="sldNum" sz="quarter" idx="11"/>
          </p:nvPr>
        </p:nvSpPr>
        <p:spPr/>
        <p:txBody>
          <a:bodyPr/>
          <a:lstStyle>
            <a:lvl1pPr>
              <a:defRPr/>
            </a:lvl1pPr>
          </a:lstStyle>
          <a:p>
            <a:fld id="{EBA907D4-B230-4D62-B726-B75232DAA8FC}" type="slidenum">
              <a:rPr lang="en-US"/>
              <a:pPr/>
              <a:t>‹#›</a:t>
            </a:fld>
            <a:endParaRPr lang="en-US"/>
          </a:p>
        </p:txBody>
      </p:sp>
      <p:sp>
        <p:nvSpPr>
          <p:cNvPr id="5" name="Date Placeholder 4"/>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endParaRPr lang="en-US"/>
          </a:p>
        </p:txBody>
      </p:sp>
      <p:sp>
        <p:nvSpPr>
          <p:cNvPr id="3" name="Slide Number Placeholder 2"/>
          <p:cNvSpPr>
            <a:spLocks noGrp="1"/>
          </p:cNvSpPr>
          <p:nvPr>
            <p:ph type="sldNum" sz="quarter" idx="11"/>
          </p:nvPr>
        </p:nvSpPr>
        <p:spPr/>
        <p:txBody>
          <a:bodyPr/>
          <a:lstStyle>
            <a:lvl1pPr>
              <a:defRPr/>
            </a:lvl1pPr>
          </a:lstStyle>
          <a:p>
            <a:fld id="{DED2CFA3-4762-4C9E-9348-EFFE826FA82E}" type="slidenum">
              <a:rPr lang="en-US"/>
              <a:pPr/>
              <a:t>‹#›</a:t>
            </a:fld>
            <a:endParaRPr lang="en-US"/>
          </a:p>
        </p:txBody>
      </p:sp>
      <p:sp>
        <p:nvSpPr>
          <p:cNvPr id="4" name="Date Placeholder 3"/>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CE1FA88B-BBF7-4038-B02C-B83A3043A6A1}" type="slidenum">
              <a:rPr lang="en-US"/>
              <a:pPr/>
              <a:t>‹#›</a:t>
            </a:fld>
            <a:endParaRPr lang="en-US"/>
          </a:p>
        </p:txBody>
      </p:sp>
      <p:sp>
        <p:nvSpPr>
          <p:cNvPr id="7" name="Date Placeholder 6"/>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F5F57E1B-C1AD-4A57-91D7-F1A8B0F93C4C}" type="slidenum">
              <a:rPr lang="en-US"/>
              <a:pPr/>
              <a:t>‹#›</a:t>
            </a:fld>
            <a:endParaRPr lang="en-US"/>
          </a:p>
        </p:txBody>
      </p:sp>
      <p:sp>
        <p:nvSpPr>
          <p:cNvPr id="7" name="Date Placeholder 6"/>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B36E8F27-3E1C-4348-8BC6-77AB7215AF62}"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638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57200"/>
            <a:ext cx="60198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2D18D759-ABC6-411C-8D47-8B977E1EDB45}"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3124200" y="6248400"/>
            <a:ext cx="2895600" cy="457200"/>
          </a:xfrm>
        </p:spPr>
        <p:txBody>
          <a:bodyPr/>
          <a:lstStyle>
            <a:lvl1pPr>
              <a:defRPr/>
            </a:lvl1pPr>
          </a:lstStyle>
          <a:p>
            <a:endParaRPr lang="en-US"/>
          </a:p>
        </p:txBody>
      </p:sp>
      <p:sp>
        <p:nvSpPr>
          <p:cNvPr id="6" name="Slide Number Placeholder 5"/>
          <p:cNvSpPr>
            <a:spLocks noGrp="1"/>
          </p:cNvSpPr>
          <p:nvPr>
            <p:ph type="sldNum" sz="quarter" idx="11"/>
          </p:nvPr>
        </p:nvSpPr>
        <p:spPr>
          <a:xfrm>
            <a:off x="6553200" y="6248400"/>
            <a:ext cx="2133600" cy="457200"/>
          </a:xfrm>
        </p:spPr>
        <p:txBody>
          <a:bodyPr/>
          <a:lstStyle>
            <a:lvl1pPr>
              <a:defRPr/>
            </a:lvl1pPr>
          </a:lstStyle>
          <a:p>
            <a:fld id="{1CD4A5EE-1D79-4A3D-8476-507C42461CCB}" type="slidenum">
              <a:rPr lang="en-US"/>
              <a:pPr/>
              <a:t>‹#›</a:t>
            </a:fld>
            <a:endParaRPr lang="en-US"/>
          </a:p>
        </p:txBody>
      </p:sp>
      <p:sp>
        <p:nvSpPr>
          <p:cNvPr id="7" name="Date Placeholder 6"/>
          <p:cNvSpPr>
            <a:spLocks noGrp="1"/>
          </p:cNvSpPr>
          <p:nvPr>
            <p:ph type="dt" sz="half" idx="12"/>
          </p:nvPr>
        </p:nvSpPr>
        <p:spPr>
          <a:xfrm>
            <a:off x="457200" y="6245225"/>
            <a:ext cx="2133600" cy="476250"/>
          </a:xfrm>
        </p:spPr>
        <p:txBody>
          <a:bodyPr/>
          <a:lstStyle>
            <a:lvl1pPr>
              <a:defRPr/>
            </a:lvl1pPr>
          </a:lstStyle>
          <a:p>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57200"/>
            <a:ext cx="8229600" cy="5638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Footer Placeholder 2"/>
          <p:cNvSpPr>
            <a:spLocks noGrp="1"/>
          </p:cNvSpPr>
          <p:nvPr>
            <p:ph type="ftr" sz="quarter" idx="10"/>
          </p:nvPr>
        </p:nvSpPr>
        <p:spPr>
          <a:xfrm>
            <a:off x="3124200" y="6248400"/>
            <a:ext cx="2895600" cy="457200"/>
          </a:xfrm>
        </p:spPr>
        <p:txBody>
          <a:bodyPr/>
          <a:lstStyle>
            <a:lvl1pPr>
              <a:defRPr/>
            </a:lvl1pPr>
          </a:lstStyle>
          <a:p>
            <a:endParaRPr lang="en-US"/>
          </a:p>
        </p:txBody>
      </p:sp>
      <p:sp>
        <p:nvSpPr>
          <p:cNvPr id="4" name="Slide Number Placeholder 3"/>
          <p:cNvSpPr>
            <a:spLocks noGrp="1"/>
          </p:cNvSpPr>
          <p:nvPr>
            <p:ph type="sldNum" sz="quarter" idx="11"/>
          </p:nvPr>
        </p:nvSpPr>
        <p:spPr>
          <a:xfrm>
            <a:off x="6553200" y="6248400"/>
            <a:ext cx="2133600" cy="457200"/>
          </a:xfrm>
        </p:spPr>
        <p:txBody>
          <a:bodyPr/>
          <a:lstStyle>
            <a:lvl1pPr>
              <a:defRPr/>
            </a:lvl1pPr>
          </a:lstStyle>
          <a:p>
            <a:fld id="{D0ABA3BD-F9BB-4D46-8857-D7A79D99B1A6}" type="slidenum">
              <a:rPr lang="en-US"/>
              <a:pPr/>
              <a:t>‹#›</a:t>
            </a:fld>
            <a:endParaRPr lang="en-US"/>
          </a:p>
        </p:txBody>
      </p:sp>
      <p:sp>
        <p:nvSpPr>
          <p:cNvPr id="5" name="Date Placeholder 4"/>
          <p:cNvSpPr>
            <a:spLocks noGrp="1"/>
          </p:cNvSpPr>
          <p:nvPr>
            <p:ph type="dt" sz="half" idx="12"/>
          </p:nvPr>
        </p:nvSpPr>
        <p:spPr>
          <a:xfrm>
            <a:off x="457200" y="6245225"/>
            <a:ext cx="2133600" cy="476250"/>
          </a:xfrm>
        </p:spPr>
        <p:txBody>
          <a:bodyPr/>
          <a:lstStyle>
            <a:lvl1pPr>
              <a:defRPr/>
            </a:lvl1p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4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614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615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3DF6DC7F-EBB4-458F-8BB7-3DEFEE4C867A}"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vl1pPr>
          </a:lstStyle>
          <a:p>
            <a:endParaRPr lang="en-US"/>
          </a:p>
        </p:txBody>
      </p:sp>
      <p:sp>
        <p:nvSpPr>
          <p:cNvPr id="15363"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Black" pitchFamily="34" charset="0"/>
              </a:defRPr>
            </a:lvl1pPr>
          </a:lstStyle>
          <a:p>
            <a:fld id="{5A1FD01E-D080-4FA7-AFEC-B3034C343559}" type="slidenum">
              <a:rPr lang="en-US"/>
              <a:pPr/>
              <a:t>‹#›</a:t>
            </a:fld>
            <a:endParaRPr lang="en-US"/>
          </a:p>
        </p:txBody>
      </p:sp>
      <p:grpSp>
        <p:nvGrpSpPr>
          <p:cNvPr id="15364" name="Group 4"/>
          <p:cNvGrpSpPr>
            <a:grpSpLocks/>
          </p:cNvGrpSpPr>
          <p:nvPr/>
        </p:nvGrpSpPr>
        <p:grpSpPr bwMode="auto">
          <a:xfrm>
            <a:off x="0" y="0"/>
            <a:ext cx="9144000" cy="546100"/>
            <a:chOff x="0" y="0"/>
            <a:chExt cx="5760" cy="344"/>
          </a:xfrm>
        </p:grpSpPr>
        <p:sp>
          <p:nvSpPr>
            <p:cNvPr id="15365"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endParaRPr lang="en-US" sz="2400">
                <a:latin typeface="Times New Roman" pitchFamily="18" charset="0"/>
              </a:endParaRPr>
            </a:p>
          </p:txBody>
        </p:sp>
        <p:sp>
          <p:nvSpPr>
            <p:cNvPr id="15366"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w="9525">
              <a:noFill/>
              <a:miter lim="800000"/>
              <a:headEnd/>
              <a:tailEnd/>
            </a:ln>
          </p:spPr>
          <p:txBody>
            <a:bodyPr/>
            <a:lstStyle/>
            <a:p>
              <a:endParaRPr lang="en-US" sz="2400">
                <a:latin typeface="Times New Roman" pitchFamily="18" charset="0"/>
              </a:endParaRPr>
            </a:p>
          </p:txBody>
        </p:sp>
        <p:sp>
          <p:nvSpPr>
            <p:cNvPr id="15367" name="Rectangle 7"/>
            <p:cNvSpPr>
              <a:spLocks noChangeArrowheads="1"/>
            </p:cNvSpPr>
            <p:nvPr/>
          </p:nvSpPr>
          <p:spPr bwMode="auto">
            <a:xfrm>
              <a:off x="258" y="85"/>
              <a:ext cx="87" cy="89"/>
            </a:xfrm>
            <a:prstGeom prst="rect">
              <a:avLst/>
            </a:prstGeom>
            <a:solidFill>
              <a:schemeClr val="folHlink"/>
            </a:solidFill>
            <a:ln w="9525">
              <a:noFill/>
              <a:miter lim="800000"/>
              <a:headEnd/>
              <a:tailEnd/>
            </a:ln>
          </p:spPr>
          <p:txBody>
            <a:bodyPr/>
            <a:lstStyle/>
            <a:p>
              <a:endParaRPr lang="en-US">
                <a:solidFill>
                  <a:schemeClr val="hlink"/>
                </a:solidFill>
              </a:endParaRPr>
            </a:p>
          </p:txBody>
        </p:sp>
        <p:sp>
          <p:nvSpPr>
            <p:cNvPr id="15368" name="Rectangle 8"/>
            <p:cNvSpPr>
              <a:spLocks noChangeArrowheads="1"/>
            </p:cNvSpPr>
            <p:nvPr/>
          </p:nvSpPr>
          <p:spPr bwMode="auto">
            <a:xfrm>
              <a:off x="345" y="0"/>
              <a:ext cx="88" cy="87"/>
            </a:xfrm>
            <a:prstGeom prst="rect">
              <a:avLst/>
            </a:prstGeom>
            <a:solidFill>
              <a:schemeClr val="folHlink"/>
            </a:solidFill>
            <a:ln w="9525">
              <a:noFill/>
              <a:miter lim="800000"/>
              <a:headEnd/>
              <a:tailEnd/>
            </a:ln>
          </p:spPr>
          <p:txBody>
            <a:bodyPr/>
            <a:lstStyle/>
            <a:p>
              <a:endParaRPr lang="en-US">
                <a:solidFill>
                  <a:schemeClr val="hlink"/>
                </a:solidFill>
              </a:endParaRPr>
            </a:p>
          </p:txBody>
        </p:sp>
        <p:sp>
          <p:nvSpPr>
            <p:cNvPr id="15369" name="Rectangle 9"/>
            <p:cNvSpPr>
              <a:spLocks noChangeArrowheads="1"/>
            </p:cNvSpPr>
            <p:nvPr/>
          </p:nvSpPr>
          <p:spPr bwMode="auto">
            <a:xfrm>
              <a:off x="345" y="85"/>
              <a:ext cx="88" cy="89"/>
            </a:xfrm>
            <a:prstGeom prst="rect">
              <a:avLst/>
            </a:prstGeom>
            <a:solidFill>
              <a:schemeClr val="accent2"/>
            </a:solidFill>
            <a:ln w="9525">
              <a:noFill/>
              <a:miter lim="800000"/>
              <a:headEnd/>
              <a:tailEnd/>
            </a:ln>
          </p:spPr>
          <p:txBody>
            <a:bodyPr/>
            <a:lstStyle/>
            <a:p>
              <a:endParaRPr lang="en-US">
                <a:solidFill>
                  <a:schemeClr val="accent2"/>
                </a:solidFill>
              </a:endParaRPr>
            </a:p>
          </p:txBody>
        </p:sp>
        <p:sp>
          <p:nvSpPr>
            <p:cNvPr id="15370" name="Rectangle 10"/>
            <p:cNvSpPr>
              <a:spLocks noChangeArrowheads="1"/>
            </p:cNvSpPr>
            <p:nvPr/>
          </p:nvSpPr>
          <p:spPr bwMode="auto">
            <a:xfrm>
              <a:off x="173" y="173"/>
              <a:ext cx="86" cy="87"/>
            </a:xfrm>
            <a:prstGeom prst="rect">
              <a:avLst/>
            </a:prstGeom>
            <a:solidFill>
              <a:schemeClr val="folHlink"/>
            </a:solidFill>
            <a:ln w="9525">
              <a:noFill/>
              <a:miter lim="800000"/>
              <a:headEnd/>
              <a:tailEnd/>
            </a:ln>
          </p:spPr>
          <p:txBody>
            <a:bodyPr/>
            <a:lstStyle/>
            <a:p>
              <a:endParaRPr lang="en-US">
                <a:solidFill>
                  <a:schemeClr val="hlink"/>
                </a:solidFill>
              </a:endParaRPr>
            </a:p>
          </p:txBody>
        </p:sp>
        <p:sp>
          <p:nvSpPr>
            <p:cNvPr id="15371" name="Rectangle 11"/>
            <p:cNvSpPr>
              <a:spLocks noChangeArrowheads="1"/>
            </p:cNvSpPr>
            <p:nvPr/>
          </p:nvSpPr>
          <p:spPr bwMode="auto">
            <a:xfrm>
              <a:off x="83" y="86"/>
              <a:ext cx="89" cy="87"/>
            </a:xfrm>
            <a:prstGeom prst="rect">
              <a:avLst/>
            </a:prstGeom>
            <a:solidFill>
              <a:schemeClr val="bg2"/>
            </a:solidFill>
            <a:ln w="9525">
              <a:noFill/>
              <a:miter lim="800000"/>
              <a:headEnd/>
              <a:tailEnd/>
            </a:ln>
          </p:spPr>
          <p:txBody>
            <a:bodyPr/>
            <a:lstStyle/>
            <a:p>
              <a:endParaRPr lang="en-US" sz="2400">
                <a:latin typeface="Times New Roman" pitchFamily="18" charset="0"/>
              </a:endParaRPr>
            </a:p>
          </p:txBody>
        </p:sp>
        <p:sp>
          <p:nvSpPr>
            <p:cNvPr id="15372" name="Rectangle 12"/>
            <p:cNvSpPr>
              <a:spLocks noChangeArrowheads="1"/>
            </p:cNvSpPr>
            <p:nvPr/>
          </p:nvSpPr>
          <p:spPr bwMode="auto">
            <a:xfrm>
              <a:off x="258" y="171"/>
              <a:ext cx="87" cy="87"/>
            </a:xfrm>
            <a:prstGeom prst="rect">
              <a:avLst/>
            </a:prstGeom>
            <a:solidFill>
              <a:schemeClr val="accent2"/>
            </a:solidFill>
            <a:ln w="9525">
              <a:noFill/>
              <a:miter lim="800000"/>
              <a:headEnd/>
              <a:tailEnd/>
            </a:ln>
          </p:spPr>
          <p:txBody>
            <a:bodyPr/>
            <a:lstStyle/>
            <a:p>
              <a:endParaRPr lang="en-US">
                <a:solidFill>
                  <a:schemeClr val="accent2"/>
                </a:solidFill>
              </a:endParaRPr>
            </a:p>
          </p:txBody>
        </p:sp>
        <p:sp>
          <p:nvSpPr>
            <p:cNvPr id="15373" name="Rectangle 13"/>
            <p:cNvSpPr>
              <a:spLocks noChangeArrowheads="1"/>
            </p:cNvSpPr>
            <p:nvPr/>
          </p:nvSpPr>
          <p:spPr bwMode="auto">
            <a:xfrm>
              <a:off x="173" y="258"/>
              <a:ext cx="86" cy="86"/>
            </a:xfrm>
            <a:prstGeom prst="rect">
              <a:avLst/>
            </a:prstGeom>
            <a:solidFill>
              <a:schemeClr val="accent2"/>
            </a:solidFill>
            <a:ln w="9525">
              <a:noFill/>
              <a:miter lim="800000"/>
              <a:headEnd/>
              <a:tailEnd/>
            </a:ln>
          </p:spPr>
          <p:txBody>
            <a:bodyPr/>
            <a:lstStyle/>
            <a:p>
              <a:endParaRPr lang="en-US">
                <a:solidFill>
                  <a:schemeClr val="accent2"/>
                </a:solidFill>
              </a:endParaRPr>
            </a:p>
          </p:txBody>
        </p:sp>
      </p:grpSp>
      <p:sp>
        <p:nvSpPr>
          <p:cNvPr id="15374" name="Rectangle 14"/>
          <p:cNvSpPr>
            <a:spLocks noGrp="1" noChangeArrowheads="1"/>
          </p:cNvSpPr>
          <p:nvPr>
            <p:ph type="title"/>
          </p:nvPr>
        </p:nvSpPr>
        <p:spPr bwMode="auto">
          <a:xfrm>
            <a:off x="457200" y="4572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5375" name="Rectangle 15"/>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5376"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Tree>
  </p:cSld>
  <p:clrMap bg1="lt1" tx1="dk1" bg2="lt2" tx2="dk2" accent1="accent1" accent2="accent2" accent3="accent3" accent4="accent4" accent5="accent5" accent6="accent6" hlink="hlink" folHlink="folHlink"/>
  <p:sldLayoutIdLst>
    <p:sldLayoutId id="2147483658"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Lst>
  <p:txStyles>
    <p:titleStyle>
      <a:lvl1pPr algn="l" rtl="0" fontAlgn="base">
        <a:spcBef>
          <a:spcPct val="0"/>
        </a:spcBef>
        <a:spcAft>
          <a:spcPct val="0"/>
        </a:spcAft>
        <a:defRPr sz="4400" b="1">
          <a:solidFill>
            <a:schemeClr val="tx1"/>
          </a:solidFill>
          <a:latin typeface="+mj-lt"/>
          <a:ea typeface="+mj-ea"/>
          <a:cs typeface="+mj-cs"/>
        </a:defRPr>
      </a:lvl1pPr>
      <a:lvl2pPr algn="l" rtl="0" fontAlgn="base">
        <a:spcBef>
          <a:spcPct val="0"/>
        </a:spcBef>
        <a:spcAft>
          <a:spcPct val="0"/>
        </a:spcAft>
        <a:defRPr sz="4400" b="1">
          <a:solidFill>
            <a:schemeClr val="tx1"/>
          </a:solidFill>
          <a:latin typeface="Arial" pitchFamily="34" charset="0"/>
        </a:defRPr>
      </a:lvl2pPr>
      <a:lvl3pPr algn="l" rtl="0" fontAlgn="base">
        <a:spcBef>
          <a:spcPct val="0"/>
        </a:spcBef>
        <a:spcAft>
          <a:spcPct val="0"/>
        </a:spcAft>
        <a:defRPr sz="4400" b="1">
          <a:solidFill>
            <a:schemeClr val="tx1"/>
          </a:solidFill>
          <a:latin typeface="Arial" pitchFamily="34" charset="0"/>
        </a:defRPr>
      </a:lvl3pPr>
      <a:lvl4pPr algn="l" rtl="0" fontAlgn="base">
        <a:spcBef>
          <a:spcPct val="0"/>
        </a:spcBef>
        <a:spcAft>
          <a:spcPct val="0"/>
        </a:spcAft>
        <a:defRPr sz="4400" b="1">
          <a:solidFill>
            <a:schemeClr val="tx1"/>
          </a:solidFill>
          <a:latin typeface="Arial" pitchFamily="34" charset="0"/>
        </a:defRPr>
      </a:lvl4pPr>
      <a:lvl5pPr algn="l" rtl="0" fontAlgn="base">
        <a:spcBef>
          <a:spcPct val="0"/>
        </a:spcBef>
        <a:spcAft>
          <a:spcPct val="0"/>
        </a:spcAft>
        <a:defRPr sz="4400" b="1">
          <a:solidFill>
            <a:schemeClr val="tx1"/>
          </a:solidFill>
          <a:latin typeface="Arial" pitchFamily="34" charset="0"/>
        </a:defRPr>
      </a:lvl5pPr>
      <a:lvl6pPr marL="457200" algn="l" rtl="0" fontAlgn="base">
        <a:spcBef>
          <a:spcPct val="0"/>
        </a:spcBef>
        <a:spcAft>
          <a:spcPct val="0"/>
        </a:spcAft>
        <a:defRPr sz="4400" b="1">
          <a:solidFill>
            <a:schemeClr val="tx1"/>
          </a:solidFill>
          <a:latin typeface="Arial" pitchFamily="34" charset="0"/>
        </a:defRPr>
      </a:lvl6pPr>
      <a:lvl7pPr marL="914400" algn="l" rtl="0" fontAlgn="base">
        <a:spcBef>
          <a:spcPct val="0"/>
        </a:spcBef>
        <a:spcAft>
          <a:spcPct val="0"/>
        </a:spcAft>
        <a:defRPr sz="4400" b="1">
          <a:solidFill>
            <a:schemeClr val="tx1"/>
          </a:solidFill>
          <a:latin typeface="Arial" pitchFamily="34" charset="0"/>
        </a:defRPr>
      </a:lvl7pPr>
      <a:lvl8pPr marL="1371600" algn="l" rtl="0" fontAlgn="base">
        <a:spcBef>
          <a:spcPct val="0"/>
        </a:spcBef>
        <a:spcAft>
          <a:spcPct val="0"/>
        </a:spcAft>
        <a:defRPr sz="4400" b="1">
          <a:solidFill>
            <a:schemeClr val="tx1"/>
          </a:solidFill>
          <a:latin typeface="Arial" pitchFamily="34" charset="0"/>
        </a:defRPr>
      </a:lvl8pPr>
      <a:lvl9pPr marL="1828800" algn="l" rtl="0" fontAlgn="base">
        <a:spcBef>
          <a:spcPct val="0"/>
        </a:spcBef>
        <a:spcAft>
          <a:spcPct val="0"/>
        </a:spcAft>
        <a:defRPr sz="4400" b="1">
          <a:solidFill>
            <a:schemeClr val="tx1"/>
          </a:solidFill>
          <a:latin typeface="Arial" pitchFamily="34" charset="0"/>
        </a:defRPr>
      </a:lvl9pPr>
    </p:titleStyle>
    <p:bodyStyle>
      <a:lvl1pPr marL="342900" indent="-342900" algn="l" rtl="0" fontAlgn="base">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accent2"/>
        </a:buClr>
        <a:buSzPct val="80000"/>
        <a:buFont typeface="Wingdings" pitchFamily="2" charset="2"/>
        <a:buChar char="¨"/>
        <a:defRPr sz="2800">
          <a:solidFill>
            <a:schemeClr val="tx1"/>
          </a:solidFill>
          <a:latin typeface="+mn-lt"/>
        </a:defRPr>
      </a:lvl2pPr>
      <a:lvl3pPr marL="1143000" indent="-228600" algn="l" rtl="0" fontAlgn="base">
        <a:spcBef>
          <a:spcPct val="20000"/>
        </a:spcBef>
        <a:spcAft>
          <a:spcPct val="0"/>
        </a:spcAft>
        <a:buClr>
          <a:schemeClr val="bg2"/>
        </a:buClr>
        <a:buSzPct val="65000"/>
        <a:buFont typeface="Wingdings" pitchFamily="2" charset="2"/>
        <a:buChar char="n"/>
        <a:defRPr sz="2400">
          <a:solidFill>
            <a:schemeClr val="tx1"/>
          </a:solidFill>
          <a:latin typeface="+mn-lt"/>
        </a:defRPr>
      </a:lvl3pPr>
      <a:lvl4pPr marL="1600200" indent="-228600" algn="l" rtl="0" fontAlgn="base">
        <a:spcBef>
          <a:spcPct val="20000"/>
        </a:spcBef>
        <a:spcAft>
          <a:spcPct val="0"/>
        </a:spcAft>
        <a:buClr>
          <a:schemeClr val="accent2"/>
        </a:buClr>
        <a:buSzPct val="70000"/>
        <a:buFont typeface="Wingdings" pitchFamily="2" charset="2"/>
        <a:buChar char="¨"/>
        <a:defRPr sz="2000">
          <a:solidFill>
            <a:schemeClr val="tx1"/>
          </a:solidFill>
          <a:latin typeface="+mn-lt"/>
        </a:defRPr>
      </a:lvl4pPr>
      <a:lvl5pPr marL="20574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7.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slideLayout" Target="../slideLayouts/slideLayout13.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5.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ctrTitle"/>
          </p:nvPr>
        </p:nvSpPr>
        <p:spPr/>
        <p:txBody>
          <a:bodyPr/>
          <a:lstStyle/>
          <a:p>
            <a:r>
              <a:rPr lang="en-US" sz="3600"/>
              <a:t>EOC Course 2007</a:t>
            </a:r>
          </a:p>
        </p:txBody>
      </p:sp>
      <p:sp>
        <p:nvSpPr>
          <p:cNvPr id="40963" name="Rectangle 3"/>
          <p:cNvSpPr>
            <a:spLocks noGrp="1" noChangeArrowheads="1"/>
          </p:cNvSpPr>
          <p:nvPr>
            <p:ph type="subTitle" idx="1"/>
          </p:nvPr>
        </p:nvSpPr>
        <p:spPr>
          <a:xfrm>
            <a:off x="2971800" y="4648200"/>
            <a:ext cx="6019800" cy="1676400"/>
          </a:xfrm>
        </p:spPr>
        <p:txBody>
          <a:bodyPr/>
          <a:lstStyle/>
          <a:p>
            <a:r>
              <a:rPr lang="en-US"/>
              <a:t>Governor’s Office of Emergency Services</a:t>
            </a:r>
          </a:p>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a:t>Course Objectives</a:t>
            </a:r>
          </a:p>
        </p:txBody>
      </p:sp>
      <p:sp>
        <p:nvSpPr>
          <p:cNvPr id="63491" name="Rectangle 3"/>
          <p:cNvSpPr>
            <a:spLocks noGrp="1" noChangeArrowheads="1"/>
          </p:cNvSpPr>
          <p:nvPr>
            <p:ph type="body" idx="1"/>
          </p:nvPr>
        </p:nvSpPr>
        <p:spPr>
          <a:xfrm>
            <a:off x="457200" y="1981200"/>
            <a:ext cx="8229600" cy="4041775"/>
          </a:xfrm>
        </p:spPr>
        <p:txBody>
          <a:bodyPr/>
          <a:lstStyle/>
          <a:p>
            <a:pPr>
              <a:lnSpc>
                <a:spcPct val="90000"/>
              </a:lnSpc>
              <a:spcAft>
                <a:spcPts val="3800"/>
              </a:spcAft>
            </a:pPr>
            <a:r>
              <a:rPr lang="en-US" sz="2800"/>
              <a:t>Understand essential SEMS terms and five levels of response and their relationship to the four SEMS EOC levels</a:t>
            </a:r>
          </a:p>
          <a:p>
            <a:pPr>
              <a:lnSpc>
                <a:spcPct val="90000"/>
              </a:lnSpc>
              <a:spcAft>
                <a:spcPts val="3800"/>
              </a:spcAft>
            </a:pPr>
            <a:r>
              <a:rPr lang="en-US" sz="2800"/>
              <a:t>Understand the principles of ICS applicable to EOCs</a:t>
            </a:r>
          </a:p>
          <a:p>
            <a:pPr>
              <a:lnSpc>
                <a:spcPct val="90000"/>
              </a:lnSpc>
              <a:spcAft>
                <a:spcPts val="3800"/>
              </a:spcAft>
            </a:pPr>
            <a:r>
              <a:rPr lang="en-US" sz="2800"/>
              <a:t>Understand the role of the EOC in disaster management and SEMS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a:t>Course Objectives</a:t>
            </a:r>
          </a:p>
        </p:txBody>
      </p:sp>
      <p:sp>
        <p:nvSpPr>
          <p:cNvPr id="64515" name="Rectangle 3"/>
          <p:cNvSpPr>
            <a:spLocks noGrp="1" noChangeArrowheads="1"/>
          </p:cNvSpPr>
          <p:nvPr>
            <p:ph type="body" idx="1"/>
          </p:nvPr>
        </p:nvSpPr>
        <p:spPr/>
        <p:txBody>
          <a:bodyPr/>
          <a:lstStyle/>
          <a:p>
            <a:pPr>
              <a:spcAft>
                <a:spcPts val="3800"/>
              </a:spcAft>
            </a:pPr>
            <a:r>
              <a:rPr lang="en-US"/>
              <a:t>Understand the functions, responsibilities and procedures for EOCs at all SEMS levels</a:t>
            </a:r>
          </a:p>
          <a:p>
            <a:r>
              <a:rPr lang="en-US"/>
              <a:t>Understand how coordination takes place between SEMS levels during a disaster response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t>Course Overview</a:t>
            </a:r>
          </a:p>
        </p:txBody>
      </p:sp>
      <p:sp>
        <p:nvSpPr>
          <p:cNvPr id="43011" name="Rectangle 3"/>
          <p:cNvSpPr>
            <a:spLocks noGrp="1" noChangeArrowheads="1"/>
          </p:cNvSpPr>
          <p:nvPr>
            <p:ph type="body" idx="1"/>
          </p:nvPr>
        </p:nvSpPr>
        <p:spPr/>
        <p:txBody>
          <a:bodyPr/>
          <a:lstStyle/>
          <a:p>
            <a:pPr>
              <a:spcAft>
                <a:spcPts val="1800"/>
              </a:spcAft>
            </a:pPr>
            <a:r>
              <a:rPr lang="en-US"/>
              <a:t>Chapter 1:  Background on CA Emergency Management Related to EOCs</a:t>
            </a:r>
          </a:p>
          <a:p>
            <a:pPr>
              <a:spcAft>
                <a:spcPts val="1800"/>
              </a:spcAft>
            </a:pPr>
            <a:r>
              <a:rPr lang="en-US"/>
              <a:t>Chapter 2:  Principles of Incident/Disaster Management – ICS</a:t>
            </a:r>
          </a:p>
          <a:p>
            <a:pPr>
              <a:spcAft>
                <a:spcPts val="1800"/>
              </a:spcAft>
            </a:pPr>
            <a:r>
              <a:rPr lang="en-US"/>
              <a:t>Chapter 3:  Principles of Disaster Manegement - SEMS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t>Course Overview</a:t>
            </a:r>
          </a:p>
        </p:txBody>
      </p:sp>
      <p:sp>
        <p:nvSpPr>
          <p:cNvPr id="44035" name="Rectangle 3"/>
          <p:cNvSpPr>
            <a:spLocks noGrp="1" noChangeArrowheads="1"/>
          </p:cNvSpPr>
          <p:nvPr>
            <p:ph type="body" idx="1"/>
          </p:nvPr>
        </p:nvSpPr>
        <p:spPr/>
        <p:txBody>
          <a:bodyPr/>
          <a:lstStyle/>
          <a:p>
            <a:pPr>
              <a:spcAft>
                <a:spcPts val="1800"/>
              </a:spcAft>
            </a:pPr>
            <a:r>
              <a:rPr lang="en-US"/>
              <a:t>Chapter 4:  EOC Operational Considerations</a:t>
            </a:r>
          </a:p>
          <a:p>
            <a:pPr>
              <a:spcAft>
                <a:spcPts val="1800"/>
              </a:spcAft>
            </a:pPr>
            <a:r>
              <a:rPr lang="en-US"/>
              <a:t>Chapter 5:  EOC Features at Each SEMS Level</a:t>
            </a:r>
          </a:p>
          <a:p>
            <a:pPr>
              <a:spcAft>
                <a:spcPts val="1800"/>
              </a:spcAft>
            </a:pPr>
            <a:r>
              <a:rPr lang="en-US"/>
              <a:t>Chapter 6:  SEMS Function Specific Handbooks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3"/>
          <p:cNvSpPr>
            <a:spLocks noGrp="1" noChangeArrowheads="1"/>
          </p:cNvSpPr>
          <p:nvPr>
            <p:ph type="body" idx="1"/>
          </p:nvPr>
        </p:nvSpPr>
        <p:spPr/>
        <p:txBody>
          <a:bodyPr/>
          <a:lstStyle/>
          <a:p>
            <a:pPr algn="ctr">
              <a:buFont typeface="Wingdings" pitchFamily="2" charset="2"/>
              <a:buNone/>
            </a:pPr>
            <a:r>
              <a:rPr lang="en-US" sz="4400" b="1"/>
              <a:t>Chapter 1:</a:t>
            </a:r>
          </a:p>
          <a:p>
            <a:pPr algn="ctr">
              <a:buFont typeface="Wingdings" pitchFamily="2" charset="2"/>
              <a:buNone/>
            </a:pPr>
            <a:r>
              <a:rPr lang="en-US" sz="4400" b="1">
                <a:solidFill>
                  <a:schemeClr val="accent2"/>
                </a:solidFill>
              </a:rPr>
              <a:t>Background on CA Emergency Management Relating to EOCs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t>CA Emergency Service Act</a:t>
            </a:r>
          </a:p>
        </p:txBody>
      </p:sp>
      <p:sp>
        <p:nvSpPr>
          <p:cNvPr id="45059" name="Rectangle 3"/>
          <p:cNvSpPr>
            <a:spLocks noGrp="1" noChangeArrowheads="1"/>
          </p:cNvSpPr>
          <p:nvPr>
            <p:ph type="body" idx="1"/>
          </p:nvPr>
        </p:nvSpPr>
        <p:spPr/>
        <p:txBody>
          <a:bodyPr/>
          <a:lstStyle/>
          <a:p>
            <a:r>
              <a:rPr lang="en-US"/>
              <a:t>Government Code: </a:t>
            </a:r>
            <a:r>
              <a:rPr lang="en-US">
                <a:cs typeface="Arial" pitchFamily="34" charset="0"/>
              </a:rPr>
              <a:t>§8550 </a:t>
            </a:r>
            <a:r>
              <a:rPr lang="en-US" i="1">
                <a:cs typeface="Arial" pitchFamily="34" charset="0"/>
              </a:rPr>
              <a:t>Et. Seq.</a:t>
            </a:r>
          </a:p>
          <a:p>
            <a:r>
              <a:rPr lang="en-US">
                <a:cs typeface="Arial" pitchFamily="34" charset="0"/>
              </a:rPr>
              <a:t>Requires preparation for disasters</a:t>
            </a:r>
          </a:p>
          <a:p>
            <a:r>
              <a:rPr lang="en-US">
                <a:cs typeface="Arial" pitchFamily="34" charset="0"/>
              </a:rPr>
              <a:t>Confer emergency powers during disasters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t>Background</a:t>
            </a:r>
          </a:p>
        </p:txBody>
      </p:sp>
      <p:sp>
        <p:nvSpPr>
          <p:cNvPr id="46083" name="Rectangle 3"/>
          <p:cNvSpPr>
            <a:spLocks noGrp="1" noChangeArrowheads="1"/>
          </p:cNvSpPr>
          <p:nvPr>
            <p:ph type="body" idx="1"/>
          </p:nvPr>
        </p:nvSpPr>
        <p:spPr/>
        <p:txBody>
          <a:bodyPr/>
          <a:lstStyle/>
          <a:p>
            <a:pPr>
              <a:spcAft>
                <a:spcPct val="50000"/>
              </a:spcAft>
            </a:pPr>
            <a:r>
              <a:rPr lang="en-US"/>
              <a:t>Senate Bill 1841 (Petris) – Government code </a:t>
            </a:r>
            <a:r>
              <a:rPr lang="en-US">
                <a:cs typeface="Arial" pitchFamily="34" charset="0"/>
              </a:rPr>
              <a:t>§8607</a:t>
            </a:r>
          </a:p>
          <a:p>
            <a:pPr>
              <a:spcAft>
                <a:spcPct val="50000"/>
              </a:spcAft>
            </a:pPr>
            <a:r>
              <a:rPr lang="en-US">
                <a:cs typeface="Arial" pitchFamily="34" charset="0"/>
              </a:rPr>
              <a:t>SEMS Regulations effective 1994</a:t>
            </a:r>
          </a:p>
          <a:p>
            <a:pPr>
              <a:spcAft>
                <a:spcPct val="50000"/>
              </a:spcAft>
            </a:pPr>
            <a:r>
              <a:rPr lang="en-US">
                <a:cs typeface="Arial" pitchFamily="34" charset="0"/>
              </a:rPr>
              <a:t>SEMS required to be in place by December 1, 1996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t>Major Components of SEMS</a:t>
            </a:r>
          </a:p>
        </p:txBody>
      </p:sp>
      <p:sp>
        <p:nvSpPr>
          <p:cNvPr id="47107" name="Rectangle 3"/>
          <p:cNvSpPr>
            <a:spLocks noGrp="1" noChangeArrowheads="1"/>
          </p:cNvSpPr>
          <p:nvPr>
            <p:ph type="body" idx="1"/>
          </p:nvPr>
        </p:nvSpPr>
        <p:spPr/>
        <p:txBody>
          <a:bodyPr/>
          <a:lstStyle/>
          <a:p>
            <a:r>
              <a:rPr lang="en-US"/>
              <a:t>Incident Command System</a:t>
            </a:r>
          </a:p>
          <a:p>
            <a:r>
              <a:rPr lang="en-US"/>
              <a:t>Inter-agency Coordination</a:t>
            </a:r>
          </a:p>
          <a:p>
            <a:r>
              <a:rPr lang="en-US"/>
              <a:t>Master Mutual Aid Systems</a:t>
            </a:r>
          </a:p>
          <a:p>
            <a:r>
              <a:rPr lang="en-US"/>
              <a:t>Operational Areas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sz="4000"/>
              <a:t>Five SEMS Levels of Response</a:t>
            </a:r>
          </a:p>
        </p:txBody>
      </p:sp>
      <p:sp>
        <p:nvSpPr>
          <p:cNvPr id="48131" name="Rectangle 3"/>
          <p:cNvSpPr>
            <a:spLocks noGrp="1" noChangeArrowheads="1"/>
          </p:cNvSpPr>
          <p:nvPr>
            <p:ph type="body" idx="1"/>
          </p:nvPr>
        </p:nvSpPr>
        <p:spPr/>
        <p:txBody>
          <a:bodyPr/>
          <a:lstStyle/>
          <a:p>
            <a:r>
              <a:rPr lang="en-US"/>
              <a:t>Field</a:t>
            </a:r>
          </a:p>
          <a:p>
            <a:r>
              <a:rPr lang="en-US"/>
              <a:t>Local Government</a:t>
            </a:r>
          </a:p>
          <a:p>
            <a:r>
              <a:rPr lang="en-US"/>
              <a:t>Operational Area</a:t>
            </a:r>
          </a:p>
          <a:p>
            <a:r>
              <a:rPr lang="en-US"/>
              <a:t>Region</a:t>
            </a:r>
          </a:p>
          <a:p>
            <a:r>
              <a:rPr lang="en-US"/>
              <a:t>State</a:t>
            </a:r>
          </a:p>
          <a:p>
            <a:pPr>
              <a:buFont typeface="Wingdings" pitchFamily="2" charset="2"/>
              <a:buNone/>
            </a:pP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t>Five SEMS Functions</a:t>
            </a:r>
          </a:p>
        </p:txBody>
      </p:sp>
      <p:sp>
        <p:nvSpPr>
          <p:cNvPr id="49155" name="Rectangle 3"/>
          <p:cNvSpPr>
            <a:spLocks noGrp="1" noChangeArrowheads="1"/>
          </p:cNvSpPr>
          <p:nvPr>
            <p:ph type="body" idx="1"/>
          </p:nvPr>
        </p:nvSpPr>
        <p:spPr/>
        <p:txBody>
          <a:bodyPr/>
          <a:lstStyle/>
          <a:p>
            <a:r>
              <a:rPr lang="en-US"/>
              <a:t>Command (Field) – Management (EOC)</a:t>
            </a:r>
          </a:p>
          <a:p>
            <a:r>
              <a:rPr lang="en-US"/>
              <a:t>Operations</a:t>
            </a:r>
          </a:p>
          <a:p>
            <a:r>
              <a:rPr lang="en-US"/>
              <a:t>Planning/Intelligence</a:t>
            </a:r>
          </a:p>
          <a:p>
            <a:r>
              <a:rPr lang="en-US"/>
              <a:t>Logistics</a:t>
            </a:r>
          </a:p>
          <a:p>
            <a:r>
              <a:rPr lang="en-US"/>
              <a:t>Finance/Administration</a:t>
            </a:r>
          </a:p>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p:txBody>
          <a:bodyPr/>
          <a:lstStyle/>
          <a:p>
            <a:r>
              <a:rPr lang="en-US" sz="4000"/>
              <a:t>National Incident Management System (NIMS)</a:t>
            </a:r>
          </a:p>
        </p:txBody>
      </p:sp>
      <p:sp>
        <p:nvSpPr>
          <p:cNvPr id="238595" name="Rectangle 3"/>
          <p:cNvSpPr>
            <a:spLocks noGrp="1" noChangeArrowheads="1"/>
          </p:cNvSpPr>
          <p:nvPr>
            <p:ph type="body" idx="1"/>
          </p:nvPr>
        </p:nvSpPr>
        <p:spPr/>
        <p:txBody>
          <a:bodyPr/>
          <a:lstStyle/>
          <a:p>
            <a:pPr>
              <a:lnSpc>
                <a:spcPct val="90000"/>
              </a:lnSpc>
              <a:spcAft>
                <a:spcPts val="600"/>
              </a:spcAft>
            </a:pPr>
            <a:r>
              <a:rPr lang="en-US"/>
              <a:t>Homeland Security Presidential Directive 5 directed Secretary, DHS to develop and administer:</a:t>
            </a:r>
          </a:p>
          <a:p>
            <a:pPr lvl="1">
              <a:lnSpc>
                <a:spcPct val="90000"/>
              </a:lnSpc>
            </a:pPr>
            <a:r>
              <a:rPr lang="en-US" b="1"/>
              <a:t>National Incident Management System (NIMS)</a:t>
            </a:r>
          </a:p>
          <a:p>
            <a:pPr lvl="2">
              <a:lnSpc>
                <a:spcPct val="90000"/>
              </a:lnSpc>
              <a:spcAft>
                <a:spcPts val="600"/>
              </a:spcAft>
            </a:pPr>
            <a:r>
              <a:rPr lang="en-US" b="1"/>
              <a:t>Core set of concepts, principles and terminology for incident command and multiagency coordination</a:t>
            </a:r>
          </a:p>
          <a:p>
            <a:pPr lvl="1">
              <a:lnSpc>
                <a:spcPct val="90000"/>
              </a:lnSpc>
            </a:pPr>
            <a:r>
              <a:rPr lang="en-US" b="1"/>
              <a:t>National Response Plan (NRP)</a:t>
            </a:r>
          </a:p>
          <a:p>
            <a:pPr lvl="2">
              <a:lnSpc>
                <a:spcPct val="90000"/>
              </a:lnSpc>
              <a:buFont typeface="Wingdings" pitchFamily="2" charset="2"/>
              <a:buNone/>
            </a:pPr>
            <a:endParaRPr lang="en-US" b="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p:txBody>
          <a:bodyPr/>
          <a:lstStyle/>
          <a:p>
            <a:r>
              <a:rPr lang="en-US" sz="4000"/>
              <a:t>National Incident Management System (NIMS)</a:t>
            </a:r>
          </a:p>
        </p:txBody>
      </p:sp>
      <p:sp>
        <p:nvSpPr>
          <p:cNvPr id="239619" name="Rectangle 3"/>
          <p:cNvSpPr>
            <a:spLocks noGrp="1" noChangeArrowheads="1"/>
          </p:cNvSpPr>
          <p:nvPr>
            <p:ph type="body" idx="1"/>
          </p:nvPr>
        </p:nvSpPr>
        <p:spPr/>
        <p:txBody>
          <a:bodyPr/>
          <a:lstStyle/>
          <a:p>
            <a:pPr>
              <a:buFont typeface="Wingdings" pitchFamily="2" charset="2"/>
              <a:buNone/>
            </a:pPr>
            <a:endParaRPr lang="en-US" sz="1400"/>
          </a:p>
          <a:p>
            <a:pPr algn="ctr">
              <a:buFont typeface="Wingdings" pitchFamily="2" charset="2"/>
              <a:buNone/>
            </a:pPr>
            <a:r>
              <a:rPr lang="en-US"/>
              <a:t>“…a consistent nationwide approach for Federal, State, tribal and local governments to work effectively and efficiently together to prepare for, prevent, respond to and recover from domestic incidents, regardless of cause, size or complexity…”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p:txBody>
          <a:bodyPr/>
          <a:lstStyle/>
          <a:p>
            <a:r>
              <a:rPr lang="en-US"/>
              <a:t>NIMS Key Concepts</a:t>
            </a:r>
          </a:p>
        </p:txBody>
      </p:sp>
      <p:sp>
        <p:nvSpPr>
          <p:cNvPr id="240643" name="Rectangle 3"/>
          <p:cNvSpPr>
            <a:spLocks noGrp="1" noChangeArrowheads="1"/>
          </p:cNvSpPr>
          <p:nvPr>
            <p:ph type="body" idx="1"/>
          </p:nvPr>
        </p:nvSpPr>
        <p:spPr/>
        <p:txBody>
          <a:bodyPr/>
          <a:lstStyle/>
          <a:p>
            <a:r>
              <a:rPr lang="en-US"/>
              <a:t>Flexibility</a:t>
            </a:r>
          </a:p>
          <a:p>
            <a:pPr lvl="1">
              <a:spcAft>
                <a:spcPts val="1200"/>
              </a:spcAft>
            </a:pPr>
            <a:r>
              <a:rPr lang="en-US"/>
              <a:t>Applicable regardless of incident cause, size, location or complexity</a:t>
            </a:r>
          </a:p>
          <a:p>
            <a:r>
              <a:rPr lang="en-US"/>
              <a:t>Standardization</a:t>
            </a:r>
          </a:p>
          <a:p>
            <a:pPr lvl="1">
              <a:spcAft>
                <a:spcPts val="1200"/>
              </a:spcAft>
            </a:pPr>
            <a:r>
              <a:rPr lang="en-US"/>
              <a:t>Key to interoperability</a:t>
            </a:r>
          </a:p>
          <a:p>
            <a:r>
              <a:rPr lang="en-US"/>
              <a:t>Ongoing support: NIMS Integration Center</a:t>
            </a:r>
          </a:p>
          <a:p>
            <a:pPr lvl="1"/>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p:txBody>
          <a:bodyPr/>
          <a:lstStyle/>
          <a:p>
            <a:r>
              <a:rPr lang="en-US"/>
              <a:t>NIMS Components</a:t>
            </a:r>
          </a:p>
        </p:txBody>
      </p:sp>
      <p:sp>
        <p:nvSpPr>
          <p:cNvPr id="241667" name="Rectangle 3"/>
          <p:cNvSpPr>
            <a:spLocks noGrp="1" noChangeArrowheads="1"/>
          </p:cNvSpPr>
          <p:nvPr>
            <p:ph type="body" idx="1"/>
          </p:nvPr>
        </p:nvSpPr>
        <p:spPr/>
        <p:txBody>
          <a:bodyPr/>
          <a:lstStyle/>
          <a:p>
            <a:r>
              <a:rPr lang="en-US"/>
              <a:t>Command and Management</a:t>
            </a:r>
          </a:p>
          <a:p>
            <a:r>
              <a:rPr lang="en-US"/>
              <a:t>Preparedness</a:t>
            </a:r>
          </a:p>
          <a:p>
            <a:r>
              <a:rPr lang="en-US"/>
              <a:t>Resource Management</a:t>
            </a:r>
          </a:p>
          <a:p>
            <a:r>
              <a:rPr lang="en-US"/>
              <a:t>Communications and Information Management</a:t>
            </a:r>
          </a:p>
          <a:p>
            <a:r>
              <a:rPr lang="en-US"/>
              <a:t>Supporting Technologies</a:t>
            </a:r>
          </a:p>
          <a:p>
            <a:r>
              <a:rPr lang="en-US"/>
              <a:t>Ongoing Management and Maintenance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p:cNvSpPr>
            <a:spLocks noGrp="1" noChangeArrowheads="1"/>
          </p:cNvSpPr>
          <p:nvPr>
            <p:ph type="title"/>
          </p:nvPr>
        </p:nvSpPr>
        <p:spPr/>
        <p:txBody>
          <a:bodyPr/>
          <a:lstStyle/>
          <a:p>
            <a:r>
              <a:rPr lang="en-US"/>
              <a:t>Command and Management</a:t>
            </a:r>
          </a:p>
        </p:txBody>
      </p:sp>
      <p:sp>
        <p:nvSpPr>
          <p:cNvPr id="242691" name="Rectangle 3"/>
          <p:cNvSpPr>
            <a:spLocks noGrp="1" noChangeArrowheads="1"/>
          </p:cNvSpPr>
          <p:nvPr>
            <p:ph type="body" idx="1"/>
          </p:nvPr>
        </p:nvSpPr>
        <p:spPr/>
        <p:txBody>
          <a:bodyPr/>
          <a:lstStyle/>
          <a:p>
            <a:r>
              <a:rPr lang="en-US"/>
              <a:t>Incident Command System</a:t>
            </a:r>
          </a:p>
          <a:p>
            <a:r>
              <a:rPr lang="en-US"/>
              <a:t>Multi-agency coordination</a:t>
            </a:r>
          </a:p>
          <a:p>
            <a:r>
              <a:rPr lang="en-US"/>
              <a:t>Public Information Systems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ChangeArrowheads="1"/>
          </p:cNvSpPr>
          <p:nvPr>
            <p:ph type="title"/>
          </p:nvPr>
        </p:nvSpPr>
        <p:spPr/>
        <p:txBody>
          <a:bodyPr/>
          <a:lstStyle/>
          <a:p>
            <a:r>
              <a:rPr lang="en-US"/>
              <a:t>Preparedness</a:t>
            </a:r>
          </a:p>
        </p:txBody>
      </p:sp>
      <p:sp>
        <p:nvSpPr>
          <p:cNvPr id="243715" name="Rectangle 3"/>
          <p:cNvSpPr>
            <a:spLocks noGrp="1" noChangeArrowheads="1"/>
          </p:cNvSpPr>
          <p:nvPr>
            <p:ph type="body" idx="1"/>
          </p:nvPr>
        </p:nvSpPr>
        <p:spPr/>
        <p:txBody>
          <a:bodyPr/>
          <a:lstStyle/>
          <a:p>
            <a:r>
              <a:rPr lang="en-US"/>
              <a:t>Planning</a:t>
            </a:r>
          </a:p>
          <a:p>
            <a:r>
              <a:rPr lang="en-US"/>
              <a:t>Training and Exercises</a:t>
            </a:r>
          </a:p>
          <a:p>
            <a:r>
              <a:rPr lang="en-US"/>
              <a:t>Personnel Qualification and Certification</a:t>
            </a:r>
          </a:p>
          <a:p>
            <a:r>
              <a:rPr lang="en-US"/>
              <a:t>Equipment Acquisition and Certification</a:t>
            </a:r>
          </a:p>
          <a:p>
            <a:r>
              <a:rPr lang="en-US"/>
              <a:t>Publication Management</a:t>
            </a:r>
          </a:p>
          <a:p>
            <a:r>
              <a:rPr lang="en-US"/>
              <a:t>Mutual Aid Agreements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p:txBody>
          <a:bodyPr/>
          <a:lstStyle/>
          <a:p>
            <a:r>
              <a:rPr lang="en-US"/>
              <a:t>Resource Management</a:t>
            </a:r>
          </a:p>
        </p:txBody>
      </p:sp>
      <p:sp>
        <p:nvSpPr>
          <p:cNvPr id="244739" name="Rectangle 3"/>
          <p:cNvSpPr>
            <a:spLocks noGrp="1" noChangeArrowheads="1"/>
          </p:cNvSpPr>
          <p:nvPr>
            <p:ph type="body" idx="1"/>
          </p:nvPr>
        </p:nvSpPr>
        <p:spPr/>
        <p:txBody>
          <a:bodyPr/>
          <a:lstStyle/>
          <a:p>
            <a:r>
              <a:rPr lang="en-US" sz="2800"/>
              <a:t>Advance Planning</a:t>
            </a:r>
          </a:p>
          <a:p>
            <a:r>
              <a:rPr lang="en-US" sz="2800"/>
              <a:t>Resource Identification and Ordering </a:t>
            </a:r>
          </a:p>
          <a:p>
            <a:r>
              <a:rPr lang="en-US" sz="2800"/>
              <a:t>Categorizing Resources</a:t>
            </a:r>
          </a:p>
          <a:p>
            <a:r>
              <a:rPr lang="en-US" sz="2800"/>
              <a:t>Use of Agreements</a:t>
            </a:r>
          </a:p>
          <a:p>
            <a:r>
              <a:rPr lang="en-US" sz="2800"/>
              <a:t>Effective Management of Resources </a:t>
            </a:r>
          </a:p>
          <a:p>
            <a:r>
              <a:rPr lang="en-US" sz="2800"/>
              <a:t>Management Information Systems</a:t>
            </a:r>
          </a:p>
          <a:p>
            <a:r>
              <a:rPr lang="en-US" sz="2800"/>
              <a:t>Ordering, Mobilization, Dispatching and Demobilization Protocols</a:t>
            </a:r>
          </a:p>
          <a:p>
            <a:endParaRPr lang="en-US" sz="28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ChangeArrowheads="1"/>
          </p:cNvSpPr>
          <p:nvPr>
            <p:ph type="title"/>
          </p:nvPr>
        </p:nvSpPr>
        <p:spPr/>
        <p:txBody>
          <a:bodyPr/>
          <a:lstStyle/>
          <a:p>
            <a:r>
              <a:rPr lang="en-US" sz="4000"/>
              <a:t>Resource Management (con’t.)</a:t>
            </a:r>
          </a:p>
        </p:txBody>
      </p:sp>
      <p:sp>
        <p:nvSpPr>
          <p:cNvPr id="245763" name="Rectangle 3"/>
          <p:cNvSpPr>
            <a:spLocks noGrp="1" noChangeArrowheads="1"/>
          </p:cNvSpPr>
          <p:nvPr>
            <p:ph type="body" idx="1"/>
          </p:nvPr>
        </p:nvSpPr>
        <p:spPr/>
        <p:txBody>
          <a:bodyPr/>
          <a:lstStyle/>
          <a:p>
            <a:r>
              <a:rPr lang="en-US" sz="2800"/>
              <a:t>Identifying and Typing Resources</a:t>
            </a:r>
          </a:p>
          <a:p>
            <a:r>
              <a:rPr lang="en-US" sz="2800"/>
              <a:t>Certifying and Credentialing Personnel</a:t>
            </a:r>
          </a:p>
          <a:p>
            <a:r>
              <a:rPr lang="en-US" sz="2800"/>
              <a:t>Identifying Resource Requirements and Inventorying Resources</a:t>
            </a:r>
          </a:p>
          <a:p>
            <a:r>
              <a:rPr lang="en-US" sz="2800"/>
              <a:t>Ordering and Acquiring Resources</a:t>
            </a:r>
          </a:p>
          <a:p>
            <a:r>
              <a:rPr lang="en-US" sz="2800"/>
              <a:t>Mobilizing and Tracking </a:t>
            </a:r>
          </a:p>
          <a:p>
            <a:r>
              <a:rPr lang="en-US" sz="2800"/>
              <a:t>Recovering Resources</a:t>
            </a:r>
          </a:p>
          <a:p>
            <a:r>
              <a:rPr lang="en-US" sz="2800"/>
              <a:t>Reimbursement</a:t>
            </a:r>
          </a:p>
          <a:p>
            <a:pPr>
              <a:buFont typeface="Wingdings" pitchFamily="2" charset="2"/>
              <a:buNone/>
            </a:pPr>
            <a:endParaRPr lang="en-US" sz="28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p:cNvSpPr>
            <a:spLocks noGrp="1" noChangeArrowheads="1"/>
          </p:cNvSpPr>
          <p:nvPr>
            <p:ph type="title"/>
          </p:nvPr>
        </p:nvSpPr>
        <p:spPr/>
        <p:txBody>
          <a:bodyPr/>
          <a:lstStyle/>
          <a:p>
            <a:r>
              <a:rPr lang="en-US" sz="4000"/>
              <a:t>Communications and Information Management</a:t>
            </a:r>
          </a:p>
        </p:txBody>
      </p:sp>
      <p:sp>
        <p:nvSpPr>
          <p:cNvPr id="246787" name="Rectangle 3"/>
          <p:cNvSpPr>
            <a:spLocks noGrp="1" noChangeArrowheads="1"/>
          </p:cNvSpPr>
          <p:nvPr>
            <p:ph type="body" idx="1"/>
          </p:nvPr>
        </p:nvSpPr>
        <p:spPr/>
        <p:txBody>
          <a:bodyPr/>
          <a:lstStyle/>
          <a:p>
            <a:pPr>
              <a:spcAft>
                <a:spcPct val="40000"/>
              </a:spcAft>
            </a:pPr>
            <a:r>
              <a:rPr lang="en-US" sz="2800"/>
              <a:t>Need for a common operating picture that is accessible across jurisdictions and agencies</a:t>
            </a:r>
          </a:p>
          <a:p>
            <a:pPr>
              <a:spcAft>
                <a:spcPct val="40000"/>
              </a:spcAft>
            </a:pPr>
            <a:r>
              <a:rPr lang="en-US" sz="2800"/>
              <a:t>Common communications and data standards are essential </a:t>
            </a:r>
          </a:p>
          <a:p>
            <a:pPr>
              <a:spcAft>
                <a:spcPct val="40000"/>
              </a:spcAft>
            </a:pPr>
            <a:r>
              <a:rPr lang="en-US" sz="2800"/>
              <a:t>NIC responsible for facilitating progress </a:t>
            </a:r>
          </a:p>
          <a:p>
            <a:pPr>
              <a:spcAft>
                <a:spcPct val="40000"/>
              </a:spcAft>
            </a:pPr>
            <a:r>
              <a:rPr lang="en-US" sz="2800"/>
              <a:t>Identifies requirements for: communications, information management, information sharing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p:txBody>
          <a:bodyPr/>
          <a:lstStyle/>
          <a:p>
            <a:r>
              <a:rPr lang="en-US"/>
              <a:t>Supporting Technologies</a:t>
            </a:r>
          </a:p>
        </p:txBody>
      </p:sp>
      <p:sp>
        <p:nvSpPr>
          <p:cNvPr id="247811" name="Rectangle 3"/>
          <p:cNvSpPr>
            <a:spLocks noGrp="1" noChangeArrowheads="1"/>
          </p:cNvSpPr>
          <p:nvPr>
            <p:ph type="body" idx="1"/>
          </p:nvPr>
        </p:nvSpPr>
        <p:spPr/>
        <p:txBody>
          <a:bodyPr/>
          <a:lstStyle/>
          <a:p>
            <a:pPr>
              <a:spcAft>
                <a:spcPts val="600"/>
              </a:spcAft>
            </a:pPr>
            <a:r>
              <a:rPr lang="en-US"/>
              <a:t>Interoperability and Compatibility</a:t>
            </a:r>
          </a:p>
          <a:p>
            <a:pPr>
              <a:spcAft>
                <a:spcPts val="600"/>
              </a:spcAft>
            </a:pPr>
            <a:r>
              <a:rPr lang="en-US"/>
              <a:t>Technology Support</a:t>
            </a:r>
          </a:p>
          <a:p>
            <a:pPr>
              <a:spcAft>
                <a:spcPts val="600"/>
              </a:spcAft>
            </a:pPr>
            <a:r>
              <a:rPr lang="en-US"/>
              <a:t>Technology Standards</a:t>
            </a:r>
          </a:p>
          <a:p>
            <a:pPr>
              <a:spcAft>
                <a:spcPts val="600"/>
              </a:spcAft>
            </a:pPr>
            <a:r>
              <a:rPr lang="en-US"/>
              <a:t>Broad-based Requirements</a:t>
            </a:r>
          </a:p>
          <a:p>
            <a:pPr>
              <a:spcAft>
                <a:spcPts val="600"/>
              </a:spcAft>
            </a:pPr>
            <a:r>
              <a:rPr lang="en-US"/>
              <a:t>Strategic Planning for Research and Development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p:cNvSpPr>
            <a:spLocks noGrp="1" noChangeArrowheads="1"/>
          </p:cNvSpPr>
          <p:nvPr>
            <p:ph type="title"/>
          </p:nvPr>
        </p:nvSpPr>
        <p:spPr/>
        <p:txBody>
          <a:bodyPr/>
          <a:lstStyle/>
          <a:p>
            <a:r>
              <a:rPr lang="en-US" sz="4000"/>
              <a:t>Ongoing Management and Maintenance</a:t>
            </a:r>
          </a:p>
        </p:txBody>
      </p:sp>
      <p:sp>
        <p:nvSpPr>
          <p:cNvPr id="248835" name="Rectangle 3"/>
          <p:cNvSpPr>
            <a:spLocks noGrp="1" noChangeArrowheads="1"/>
          </p:cNvSpPr>
          <p:nvPr>
            <p:ph type="body" idx="1"/>
          </p:nvPr>
        </p:nvSpPr>
        <p:spPr/>
        <p:txBody>
          <a:bodyPr/>
          <a:lstStyle/>
          <a:p>
            <a:pPr>
              <a:spcAft>
                <a:spcPts val="1800"/>
              </a:spcAft>
            </a:pPr>
            <a:r>
              <a:rPr lang="en-US"/>
              <a:t>NIC responsible for providing strategic direction for and oversight of NIMS</a:t>
            </a:r>
          </a:p>
          <a:p>
            <a:pPr>
              <a:spcAft>
                <a:spcPts val="1800"/>
              </a:spcAft>
            </a:pPr>
            <a:r>
              <a:rPr lang="en-US"/>
              <a:t>Includes developing a process for ongoing revisions and updates to the NIMS</a:t>
            </a:r>
          </a:p>
          <a:p>
            <a:pPr>
              <a:spcAft>
                <a:spcPts val="1800"/>
              </a:spcAft>
            </a:pPr>
            <a:r>
              <a:rPr lang="en-US"/>
              <a:t>Input will be encouraged from all entities</a:t>
            </a:r>
          </a:p>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a:t>EOC Glossary of Terms</a:t>
            </a:r>
          </a:p>
        </p:txBody>
      </p:sp>
      <p:sp>
        <p:nvSpPr>
          <p:cNvPr id="50179" name="Rectangle 3"/>
          <p:cNvSpPr>
            <a:spLocks noGrp="1" noChangeArrowheads="1"/>
          </p:cNvSpPr>
          <p:nvPr>
            <p:ph type="body" idx="1"/>
          </p:nvPr>
        </p:nvSpPr>
        <p:spPr/>
        <p:txBody>
          <a:bodyPr/>
          <a:lstStyle/>
          <a:p>
            <a:r>
              <a:rPr lang="en-US"/>
              <a:t>Emergency Operations Center:</a:t>
            </a:r>
          </a:p>
          <a:p>
            <a:pPr lvl="1"/>
            <a:r>
              <a:rPr lang="en-US"/>
              <a:t>Location from which “Centralized Emergency Management can be performed”</a:t>
            </a:r>
          </a:p>
          <a:p>
            <a:pPr lvl="1">
              <a:buFont typeface="Wingdings" pitchFamily="2" charset="2"/>
              <a:buNone/>
            </a:pPr>
            <a:endParaRPr lang="en-US"/>
          </a:p>
          <a:p>
            <a:r>
              <a:rPr lang="en-US"/>
              <a:t>Department Operations Center:</a:t>
            </a:r>
          </a:p>
          <a:p>
            <a:pPr lvl="1"/>
            <a:r>
              <a:rPr lang="en-US"/>
              <a:t>Single discipline operations center</a:t>
            </a:r>
          </a:p>
          <a:p>
            <a:pPr lvl="1"/>
            <a:r>
              <a:rPr lang="en-US"/>
              <a:t>May be utilized at any level above the Field Response Level</a:t>
            </a:r>
          </a:p>
          <a:p>
            <a:pPr lvl="1"/>
            <a:endParaRPr lang="en-US"/>
          </a:p>
          <a:p>
            <a:pPr lvl="1">
              <a:buFont typeface="Wingdings" pitchFamily="2" charset="2"/>
              <a:buNone/>
            </a:pPr>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a:t>EOC Glossary of Terms</a:t>
            </a:r>
          </a:p>
        </p:txBody>
      </p:sp>
      <p:sp>
        <p:nvSpPr>
          <p:cNvPr id="51203" name="Rectangle 3"/>
          <p:cNvSpPr>
            <a:spLocks noGrp="1" noChangeArrowheads="1"/>
          </p:cNvSpPr>
          <p:nvPr>
            <p:ph type="body" idx="1"/>
          </p:nvPr>
        </p:nvSpPr>
        <p:spPr/>
        <p:txBody>
          <a:bodyPr/>
          <a:lstStyle/>
          <a:p>
            <a:pPr>
              <a:lnSpc>
                <a:spcPct val="90000"/>
              </a:lnSpc>
            </a:pPr>
            <a:r>
              <a:rPr lang="en-US"/>
              <a:t>EOC Action Plan</a:t>
            </a:r>
          </a:p>
          <a:p>
            <a:pPr lvl="1">
              <a:lnSpc>
                <a:spcPct val="90000"/>
              </a:lnSpc>
            </a:pPr>
            <a:r>
              <a:rPr lang="en-US"/>
              <a:t>Contains the priorities and objectives to be accomplished</a:t>
            </a:r>
          </a:p>
          <a:p>
            <a:pPr lvl="1">
              <a:lnSpc>
                <a:spcPct val="90000"/>
              </a:lnSpc>
            </a:pPr>
            <a:r>
              <a:rPr lang="en-US"/>
              <a:t>Establishes timeframes for these objectives to be accomplished (operational periods)</a:t>
            </a:r>
          </a:p>
          <a:p>
            <a:pPr>
              <a:lnSpc>
                <a:spcPct val="90000"/>
              </a:lnSpc>
            </a:pPr>
            <a:r>
              <a:rPr lang="en-US"/>
              <a:t>Inter-Agency Coordination</a:t>
            </a:r>
          </a:p>
          <a:p>
            <a:pPr lvl="1">
              <a:lnSpc>
                <a:spcPct val="90000"/>
              </a:lnSpc>
            </a:pPr>
            <a:r>
              <a:rPr lang="en-US"/>
              <a:t>Agencies working together to facilitate decision-making</a:t>
            </a:r>
          </a:p>
          <a:p>
            <a:pPr lvl="1">
              <a:lnSpc>
                <a:spcPct val="90000"/>
              </a:lnSpc>
            </a:pPr>
            <a:r>
              <a:rPr lang="en-US"/>
              <a:t>Is required at all SEMS levels</a:t>
            </a:r>
          </a:p>
          <a:p>
            <a:pPr>
              <a:lnSpc>
                <a:spcPct val="90000"/>
              </a:lnSpc>
              <a:buFont typeface="Wingdings" pitchFamily="2" charset="2"/>
              <a:buNone/>
            </a:pPr>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t>EOC Glossary of Terms</a:t>
            </a:r>
          </a:p>
        </p:txBody>
      </p:sp>
      <p:sp>
        <p:nvSpPr>
          <p:cNvPr id="52227" name="Rectangle 3"/>
          <p:cNvSpPr>
            <a:spLocks noGrp="1" noChangeArrowheads="1"/>
          </p:cNvSpPr>
          <p:nvPr>
            <p:ph type="body" idx="1"/>
          </p:nvPr>
        </p:nvSpPr>
        <p:spPr/>
        <p:txBody>
          <a:bodyPr/>
          <a:lstStyle/>
          <a:p>
            <a:r>
              <a:rPr lang="en-US"/>
              <a:t>Mutual Aid</a:t>
            </a:r>
          </a:p>
          <a:p>
            <a:pPr lvl="1"/>
            <a:r>
              <a:rPr lang="en-US"/>
              <a:t>Sharing resources between jurisdictions based on need</a:t>
            </a:r>
          </a:p>
          <a:p>
            <a:pPr lvl="1"/>
            <a:r>
              <a:rPr lang="en-US"/>
              <a:t>Formal mutual aid systems and agreements exist for law enforcement, fire and other disciplines</a:t>
            </a:r>
          </a:p>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3"/>
          <p:cNvSpPr>
            <a:spLocks noGrp="1" noChangeArrowheads="1"/>
          </p:cNvSpPr>
          <p:nvPr>
            <p:ph type="body" idx="1"/>
          </p:nvPr>
        </p:nvSpPr>
        <p:spPr>
          <a:xfrm>
            <a:off x="457200" y="2143125"/>
            <a:ext cx="8229600" cy="3952875"/>
          </a:xfrm>
        </p:spPr>
        <p:txBody>
          <a:bodyPr/>
          <a:lstStyle/>
          <a:p>
            <a:pPr algn="ctr">
              <a:buFont typeface="Wingdings" pitchFamily="2" charset="2"/>
              <a:buNone/>
            </a:pPr>
            <a:r>
              <a:rPr lang="en-US" sz="4400" b="1"/>
              <a:t>Chapter 2:</a:t>
            </a:r>
          </a:p>
          <a:p>
            <a:pPr algn="ctr">
              <a:buFont typeface="Wingdings" pitchFamily="2" charset="2"/>
              <a:buNone/>
            </a:pPr>
            <a:r>
              <a:rPr lang="en-US" sz="4400" b="1">
                <a:solidFill>
                  <a:schemeClr val="accent2"/>
                </a:solidFill>
              </a:rPr>
              <a:t>Principles of Disaster Management (ICS)</a:t>
            </a:r>
          </a:p>
          <a:p>
            <a:pPr>
              <a:buFont typeface="Wingdings" pitchFamily="2" charset="2"/>
              <a:buNone/>
            </a:pPr>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sz="4000"/>
              <a:t>Incident Command System (ICS) Overview</a:t>
            </a:r>
          </a:p>
        </p:txBody>
      </p:sp>
      <p:sp>
        <p:nvSpPr>
          <p:cNvPr id="55299" name="Rectangle 3"/>
          <p:cNvSpPr>
            <a:spLocks noGrp="1" noChangeArrowheads="1"/>
          </p:cNvSpPr>
          <p:nvPr>
            <p:ph type="body" idx="1"/>
          </p:nvPr>
        </p:nvSpPr>
        <p:spPr/>
        <p:txBody>
          <a:bodyPr/>
          <a:lstStyle/>
          <a:p>
            <a:r>
              <a:rPr lang="en-US"/>
              <a:t>EOC uses basic principles from ICS:</a:t>
            </a:r>
          </a:p>
          <a:p>
            <a:pPr lvl="1"/>
            <a:r>
              <a:rPr lang="en-US"/>
              <a:t>5 Primary Functions</a:t>
            </a:r>
          </a:p>
          <a:p>
            <a:pPr lvl="1"/>
            <a:r>
              <a:rPr lang="en-US"/>
              <a:t>Management by Objectives</a:t>
            </a:r>
          </a:p>
          <a:p>
            <a:pPr lvl="1"/>
            <a:r>
              <a:rPr lang="en-US"/>
              <a:t>Unity of Command</a:t>
            </a:r>
          </a:p>
          <a:p>
            <a:pPr lvl="1"/>
            <a:r>
              <a:rPr lang="en-US"/>
              <a:t>Span of Control</a:t>
            </a:r>
          </a:p>
          <a:p>
            <a:pPr lvl="1"/>
            <a:r>
              <a:rPr lang="en-US"/>
              <a:t>Action Planning</a:t>
            </a:r>
          </a:p>
          <a:p>
            <a:pPr lvl="1"/>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en-US"/>
              <a:t>Five Primary ICS Functions</a:t>
            </a:r>
          </a:p>
        </p:txBody>
      </p:sp>
      <p:sp>
        <p:nvSpPr>
          <p:cNvPr id="77827" name="Rectangle 3"/>
          <p:cNvSpPr>
            <a:spLocks noGrp="1" noChangeArrowheads="1"/>
          </p:cNvSpPr>
          <p:nvPr>
            <p:ph type="body" idx="1"/>
          </p:nvPr>
        </p:nvSpPr>
        <p:spPr/>
        <p:txBody>
          <a:bodyPr/>
          <a:lstStyle/>
          <a:p>
            <a:r>
              <a:rPr lang="en-US"/>
              <a:t>Incident Command</a:t>
            </a:r>
          </a:p>
          <a:p>
            <a:r>
              <a:rPr lang="en-US"/>
              <a:t>Operations</a:t>
            </a:r>
          </a:p>
          <a:p>
            <a:r>
              <a:rPr lang="en-US"/>
              <a:t>Planning/Intelligence</a:t>
            </a:r>
          </a:p>
          <a:p>
            <a:r>
              <a:rPr lang="en-US"/>
              <a:t>Logistics</a:t>
            </a:r>
          </a:p>
          <a:p>
            <a:r>
              <a:rPr lang="en-US"/>
              <a:t>Finance/Administration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a:t>Management by Objectives</a:t>
            </a:r>
          </a:p>
        </p:txBody>
      </p:sp>
      <p:sp>
        <p:nvSpPr>
          <p:cNvPr id="78851" name="Rectangle 3"/>
          <p:cNvSpPr>
            <a:spLocks noGrp="1" noChangeArrowheads="1"/>
          </p:cNvSpPr>
          <p:nvPr>
            <p:ph type="body" idx="1"/>
          </p:nvPr>
        </p:nvSpPr>
        <p:spPr/>
        <p:txBody>
          <a:bodyPr/>
          <a:lstStyle/>
          <a:p>
            <a:r>
              <a:rPr lang="en-US"/>
              <a:t>Provides structure for the EOC Action Plan</a:t>
            </a:r>
          </a:p>
          <a:p>
            <a:r>
              <a:rPr lang="en-US"/>
              <a:t>Sets strategic objectives and operational priorities</a:t>
            </a:r>
          </a:p>
          <a:p>
            <a:r>
              <a:rPr lang="en-US"/>
              <a:t>Defines authority relationships</a:t>
            </a:r>
          </a:p>
          <a:p>
            <a:r>
              <a:rPr lang="en-US"/>
              <a:t>Assists in identifying future actions and resource needs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a:t>Unity of Command</a:t>
            </a:r>
          </a:p>
        </p:txBody>
      </p:sp>
      <p:sp>
        <p:nvSpPr>
          <p:cNvPr id="79875" name="Rectangle 3"/>
          <p:cNvSpPr>
            <a:spLocks noGrp="1" noChangeArrowheads="1"/>
          </p:cNvSpPr>
          <p:nvPr>
            <p:ph type="body" idx="1"/>
          </p:nvPr>
        </p:nvSpPr>
        <p:spPr>
          <a:xfrm>
            <a:off x="457200" y="1905000"/>
            <a:ext cx="8229600" cy="4267200"/>
          </a:xfrm>
        </p:spPr>
        <p:txBody>
          <a:bodyPr/>
          <a:lstStyle/>
          <a:p>
            <a:pPr>
              <a:lnSpc>
                <a:spcPct val="90000"/>
              </a:lnSpc>
              <a:spcAft>
                <a:spcPts val="1200"/>
              </a:spcAft>
            </a:pPr>
            <a:r>
              <a:rPr lang="en-US" sz="2800"/>
              <a:t>Management Unity is a preferred term for the EOC</a:t>
            </a:r>
          </a:p>
          <a:p>
            <a:pPr>
              <a:lnSpc>
                <a:spcPct val="90000"/>
              </a:lnSpc>
              <a:spcAft>
                <a:spcPts val="1200"/>
              </a:spcAft>
            </a:pPr>
            <a:r>
              <a:rPr lang="en-US" sz="2800"/>
              <a:t>Overall responsibility rests with the EOC Director</a:t>
            </a:r>
          </a:p>
          <a:p>
            <a:pPr>
              <a:lnSpc>
                <a:spcPct val="90000"/>
              </a:lnSpc>
              <a:spcAft>
                <a:spcPts val="1200"/>
              </a:spcAft>
            </a:pPr>
            <a:r>
              <a:rPr lang="en-US" sz="2800"/>
              <a:t>Authority may be delegated to Section Coordinators</a:t>
            </a:r>
          </a:p>
          <a:p>
            <a:pPr>
              <a:lnSpc>
                <a:spcPct val="90000"/>
              </a:lnSpc>
              <a:spcAft>
                <a:spcPts val="1200"/>
              </a:spcAft>
            </a:pPr>
            <a:r>
              <a:rPr lang="en-US" sz="2800"/>
              <a:t>Deactivate EOC elements not needed</a:t>
            </a:r>
          </a:p>
          <a:p>
            <a:pPr>
              <a:lnSpc>
                <a:spcPct val="90000"/>
              </a:lnSpc>
              <a:spcAft>
                <a:spcPts val="1200"/>
              </a:spcAft>
            </a:pPr>
            <a:r>
              <a:rPr lang="en-US" sz="2800"/>
              <a:t>EOC Director is responsible for any function not delegated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a:t>Span of Control</a:t>
            </a:r>
          </a:p>
        </p:txBody>
      </p:sp>
      <p:sp>
        <p:nvSpPr>
          <p:cNvPr id="80899" name="Rectangle 3"/>
          <p:cNvSpPr>
            <a:spLocks noGrp="1" noChangeArrowheads="1"/>
          </p:cNvSpPr>
          <p:nvPr>
            <p:ph type="body" idx="1"/>
          </p:nvPr>
        </p:nvSpPr>
        <p:spPr/>
        <p:txBody>
          <a:bodyPr/>
          <a:lstStyle/>
          <a:p>
            <a:r>
              <a:rPr lang="en-US"/>
              <a:t>Ratio of subordinates reporting to one supervisor</a:t>
            </a:r>
          </a:p>
          <a:p>
            <a:r>
              <a:rPr lang="en-US"/>
              <a:t>3-7 is recommended</a:t>
            </a:r>
          </a:p>
          <a:p>
            <a:r>
              <a:rPr lang="en-US"/>
              <a:t>Complexity of the task at hand is a factor</a:t>
            </a:r>
          </a:p>
          <a:p>
            <a:r>
              <a:rPr lang="en-US"/>
              <a:t>Deputy positions can ease span of control problems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a:t>The EOC Action Plan</a:t>
            </a:r>
          </a:p>
        </p:txBody>
      </p:sp>
      <p:sp>
        <p:nvSpPr>
          <p:cNvPr id="81923" name="Rectangle 3"/>
          <p:cNvSpPr>
            <a:spLocks noGrp="1" noChangeArrowheads="1"/>
          </p:cNvSpPr>
          <p:nvPr>
            <p:ph type="body" idx="1"/>
          </p:nvPr>
        </p:nvSpPr>
        <p:spPr/>
        <p:txBody>
          <a:bodyPr/>
          <a:lstStyle/>
          <a:p>
            <a:r>
              <a:rPr lang="en-US" u="sng"/>
              <a:t>Purpose:</a:t>
            </a:r>
          </a:p>
          <a:p>
            <a:pPr lvl="1"/>
            <a:r>
              <a:rPr lang="en-US"/>
              <a:t>Provides direction </a:t>
            </a:r>
          </a:p>
          <a:p>
            <a:pPr lvl="1"/>
            <a:r>
              <a:rPr lang="en-US"/>
              <a:t>Assigns responsibility</a:t>
            </a:r>
          </a:p>
          <a:p>
            <a:pPr lvl="1"/>
            <a:r>
              <a:rPr lang="en-US"/>
              <a:t>Instills accountability</a:t>
            </a:r>
          </a:p>
          <a:p>
            <a:pPr lvl="1"/>
            <a:r>
              <a:rPr lang="en-US"/>
              <a:t>Measures progress</a:t>
            </a:r>
          </a:p>
          <a:p>
            <a:pPr lvl="1"/>
            <a:r>
              <a:rPr lang="en-US"/>
              <a:t>Updated for each operational period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US"/>
              <a:t>The EOC Action Plan</a:t>
            </a:r>
          </a:p>
        </p:txBody>
      </p:sp>
      <p:sp>
        <p:nvSpPr>
          <p:cNvPr id="82947" name="Rectangle 3"/>
          <p:cNvSpPr>
            <a:spLocks noGrp="1" noChangeArrowheads="1"/>
          </p:cNvSpPr>
          <p:nvPr>
            <p:ph type="body" idx="1"/>
          </p:nvPr>
        </p:nvSpPr>
        <p:spPr/>
        <p:txBody>
          <a:bodyPr/>
          <a:lstStyle/>
          <a:p>
            <a:r>
              <a:rPr lang="en-US" u="sng"/>
              <a:t>Plan Components:</a:t>
            </a:r>
          </a:p>
          <a:p>
            <a:pPr lvl="1"/>
            <a:r>
              <a:rPr lang="en-US"/>
              <a:t>Heading / Event Information</a:t>
            </a:r>
          </a:p>
          <a:p>
            <a:pPr lvl="1"/>
            <a:r>
              <a:rPr lang="en-US"/>
              <a:t>Overall Priorities</a:t>
            </a:r>
          </a:p>
          <a:p>
            <a:pPr lvl="1"/>
            <a:r>
              <a:rPr lang="en-US"/>
              <a:t>Organizational Chart</a:t>
            </a:r>
          </a:p>
          <a:p>
            <a:pPr lvl="1"/>
            <a:r>
              <a:rPr lang="en-US"/>
              <a:t>Functions specific objectives</a:t>
            </a:r>
          </a:p>
          <a:p>
            <a:pPr lvl="1"/>
            <a:r>
              <a:rPr lang="en-US"/>
              <a:t>Status of completion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t>Command and General Staff</a:t>
            </a:r>
          </a:p>
        </p:txBody>
      </p:sp>
      <p:sp>
        <p:nvSpPr>
          <p:cNvPr id="67587" name="Rectangle 3"/>
          <p:cNvSpPr>
            <a:spLocks noGrp="1" noChangeArrowheads="1"/>
          </p:cNvSpPr>
          <p:nvPr>
            <p:ph type="body" idx="1"/>
          </p:nvPr>
        </p:nvSpPr>
        <p:spPr/>
        <p:txBody>
          <a:bodyPr/>
          <a:lstStyle/>
          <a:p>
            <a:r>
              <a:rPr lang="en-US"/>
              <a:t>Objectives:</a:t>
            </a:r>
          </a:p>
          <a:p>
            <a:pPr lvl="1"/>
            <a:r>
              <a:rPr lang="en-US"/>
              <a:t>Identify the design of ICS to compensate for common incident management problems</a:t>
            </a:r>
          </a:p>
          <a:p>
            <a:pPr lvl="1"/>
            <a:r>
              <a:rPr lang="en-US"/>
              <a:t>Describe the general guidelines related to Command and General Staff positions</a:t>
            </a:r>
          </a:p>
          <a:p>
            <a:pPr lvl="1"/>
            <a:r>
              <a:rPr lang="en-US"/>
              <a:t>Summarize responsibilities for each Command and General Staff member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b="0"/>
              <a:t>Command and General Staff</a:t>
            </a:r>
          </a:p>
        </p:txBody>
      </p:sp>
      <p:sp>
        <p:nvSpPr>
          <p:cNvPr id="68611" name="Rectangle 3"/>
          <p:cNvSpPr>
            <a:spLocks noGrp="1" noChangeArrowheads="1"/>
          </p:cNvSpPr>
          <p:nvPr>
            <p:ph type="body" idx="1"/>
          </p:nvPr>
        </p:nvSpPr>
        <p:spPr/>
        <p:txBody>
          <a:bodyPr/>
          <a:lstStyle/>
          <a:p>
            <a:r>
              <a:rPr lang="en-US"/>
              <a:t>Objectives (con’t.):</a:t>
            </a:r>
          </a:p>
          <a:p>
            <a:pPr lvl="1"/>
            <a:r>
              <a:rPr lang="en-US"/>
              <a:t>Describe the roles of deputies and assistants in incident management</a:t>
            </a:r>
          </a:p>
          <a:p>
            <a:pPr lvl="1"/>
            <a:r>
              <a:rPr lang="en-US"/>
              <a:t>Describe the purposes and responsibilities of agency representatives, reporting relationships and their effective use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sz="4000" b="0"/>
              <a:t>Command and General Staff Functions</a:t>
            </a:r>
          </a:p>
        </p:txBody>
      </p:sp>
      <p:sp>
        <p:nvSpPr>
          <p:cNvPr id="69635" name="Rectangle 3"/>
          <p:cNvSpPr>
            <a:spLocks noGrp="1" noChangeArrowheads="1"/>
          </p:cNvSpPr>
          <p:nvPr>
            <p:ph type="body" idx="1"/>
          </p:nvPr>
        </p:nvSpPr>
        <p:spPr/>
        <p:txBody>
          <a:bodyPr/>
          <a:lstStyle/>
          <a:p>
            <a:r>
              <a:rPr lang="en-US"/>
              <a:t>Delegate authority</a:t>
            </a:r>
          </a:p>
          <a:p>
            <a:r>
              <a:rPr lang="en-US"/>
              <a:t>Provide logistical support</a:t>
            </a:r>
          </a:p>
          <a:p>
            <a:r>
              <a:rPr lang="en-US"/>
              <a:t>Provide planning services</a:t>
            </a:r>
          </a:p>
          <a:p>
            <a:r>
              <a:rPr lang="en-US"/>
              <a:t>Provide for administrative and cost control</a:t>
            </a:r>
          </a:p>
          <a:p>
            <a:r>
              <a:rPr lang="en-US"/>
              <a:t>Provide information services</a:t>
            </a:r>
          </a:p>
          <a:p>
            <a:r>
              <a:rPr lang="en-US"/>
              <a:t>Ensure a safe operating environment</a:t>
            </a:r>
          </a:p>
          <a:p>
            <a:r>
              <a:rPr lang="en-US"/>
              <a:t>Interact effectively with other agencies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US" b="0"/>
              <a:t>Incident Command System</a:t>
            </a:r>
          </a:p>
        </p:txBody>
      </p:sp>
      <p:sp>
        <p:nvSpPr>
          <p:cNvPr id="70659" name="Rectangle 3"/>
          <p:cNvSpPr>
            <a:spLocks noGrp="1" noChangeArrowheads="1"/>
          </p:cNvSpPr>
          <p:nvPr>
            <p:ph type="body" sz="half" idx="1"/>
          </p:nvPr>
        </p:nvSpPr>
        <p:spPr/>
        <p:txBody>
          <a:bodyPr/>
          <a:lstStyle/>
          <a:p>
            <a:pPr>
              <a:buFont typeface="Wingdings" pitchFamily="2" charset="2"/>
              <a:buNone/>
            </a:pPr>
            <a:r>
              <a:rPr lang="en-US" sz="2800"/>
              <a:t>  </a:t>
            </a:r>
          </a:p>
        </p:txBody>
      </p:sp>
      <p:sp>
        <p:nvSpPr>
          <p:cNvPr id="70660" name="Text Box 4"/>
          <p:cNvSpPr txBox="1">
            <a:spLocks noChangeArrowheads="1"/>
          </p:cNvSpPr>
          <p:nvPr/>
        </p:nvSpPr>
        <p:spPr bwMode="auto">
          <a:xfrm>
            <a:off x="609600" y="1905000"/>
            <a:ext cx="7924800" cy="366713"/>
          </a:xfrm>
          <a:prstGeom prst="rect">
            <a:avLst/>
          </a:prstGeom>
          <a:noFill/>
          <a:ln w="9525">
            <a:noFill/>
            <a:miter lim="800000"/>
            <a:headEnd/>
            <a:tailEnd/>
          </a:ln>
          <a:effectLst/>
        </p:spPr>
        <p:txBody>
          <a:bodyPr>
            <a:spAutoFit/>
          </a:bodyPr>
          <a:lstStyle/>
          <a:p>
            <a:pPr>
              <a:spcBef>
                <a:spcPct val="50000"/>
              </a:spcBef>
            </a:pPr>
            <a:endParaRPr lang="en-US"/>
          </a:p>
        </p:txBody>
      </p:sp>
      <p:sp>
        <p:nvSpPr>
          <p:cNvPr id="70661" name="Text Box 5"/>
          <p:cNvSpPr txBox="1">
            <a:spLocks noChangeArrowheads="1"/>
          </p:cNvSpPr>
          <p:nvPr/>
        </p:nvSpPr>
        <p:spPr bwMode="auto">
          <a:xfrm>
            <a:off x="838200" y="1905000"/>
            <a:ext cx="7467600" cy="366713"/>
          </a:xfrm>
          <a:prstGeom prst="rect">
            <a:avLst/>
          </a:prstGeom>
          <a:noFill/>
          <a:ln w="9525">
            <a:noFill/>
            <a:miter lim="800000"/>
            <a:headEnd/>
            <a:tailEnd/>
          </a:ln>
          <a:effectLst/>
        </p:spPr>
        <p:txBody>
          <a:bodyPr>
            <a:spAutoFit/>
          </a:bodyPr>
          <a:lstStyle/>
          <a:p>
            <a:pPr>
              <a:spcBef>
                <a:spcPct val="50000"/>
              </a:spcBef>
            </a:pPr>
            <a:endParaRPr lang="en-US"/>
          </a:p>
        </p:txBody>
      </p:sp>
      <p:grpSp>
        <p:nvGrpSpPr>
          <p:cNvPr id="70662" name="Group 6"/>
          <p:cNvGrpSpPr>
            <a:grpSpLocks/>
          </p:cNvGrpSpPr>
          <p:nvPr/>
        </p:nvGrpSpPr>
        <p:grpSpPr bwMode="auto">
          <a:xfrm>
            <a:off x="18611850" y="21640800"/>
            <a:ext cx="6858000" cy="3314700"/>
            <a:chOff x="18288000" y="20288250"/>
            <a:chExt cx="9144000" cy="5257800"/>
          </a:xfrm>
        </p:grpSpPr>
        <p:sp>
          <p:nvSpPr>
            <p:cNvPr id="70663" name="Rectangle 7"/>
            <p:cNvSpPr>
              <a:spLocks noChangeArrowheads="1"/>
            </p:cNvSpPr>
            <p:nvPr/>
          </p:nvSpPr>
          <p:spPr bwMode="auto">
            <a:xfrm>
              <a:off x="21488400" y="20288250"/>
              <a:ext cx="2057400" cy="742950"/>
            </a:xfrm>
            <a:prstGeom prst="rect">
              <a:avLst/>
            </a:prstGeom>
            <a:noFill/>
            <a:ln w="9525" algn="in">
              <a:solidFill>
                <a:srgbClr val="000000"/>
              </a:solidFill>
              <a:miter lim="800000"/>
              <a:headEnd/>
              <a:tailEnd/>
            </a:ln>
            <a:effectLst/>
          </p:spPr>
          <p:txBody>
            <a:bodyPr lIns="36576" tIns="36576" rIns="36576" bIns="36576"/>
            <a:lstStyle/>
            <a:p>
              <a:endParaRPr lang="en-US"/>
            </a:p>
          </p:txBody>
        </p:sp>
        <p:sp>
          <p:nvSpPr>
            <p:cNvPr id="70664" name="Rectangle 8"/>
            <p:cNvSpPr>
              <a:spLocks noChangeArrowheads="1"/>
            </p:cNvSpPr>
            <p:nvPr/>
          </p:nvSpPr>
          <p:spPr bwMode="auto">
            <a:xfrm>
              <a:off x="23202900" y="22459950"/>
              <a:ext cx="2057400" cy="742950"/>
            </a:xfrm>
            <a:prstGeom prst="rect">
              <a:avLst/>
            </a:prstGeom>
            <a:noFill/>
            <a:ln w="9525" algn="in">
              <a:solidFill>
                <a:srgbClr val="000000"/>
              </a:solidFill>
              <a:miter lim="800000"/>
              <a:headEnd/>
              <a:tailEnd/>
            </a:ln>
            <a:effectLst/>
          </p:spPr>
          <p:txBody>
            <a:bodyPr lIns="36576" tIns="36576" rIns="36576" bIns="36576"/>
            <a:lstStyle/>
            <a:p>
              <a:endParaRPr lang="en-US"/>
            </a:p>
          </p:txBody>
        </p:sp>
        <p:sp>
          <p:nvSpPr>
            <p:cNvPr id="70665" name="Rectangle 9"/>
            <p:cNvSpPr>
              <a:spLocks noChangeArrowheads="1"/>
            </p:cNvSpPr>
            <p:nvPr/>
          </p:nvSpPr>
          <p:spPr bwMode="auto">
            <a:xfrm>
              <a:off x="23202900" y="21545550"/>
              <a:ext cx="2057400" cy="742950"/>
            </a:xfrm>
            <a:prstGeom prst="rect">
              <a:avLst/>
            </a:prstGeom>
            <a:noFill/>
            <a:ln w="9525" algn="in">
              <a:solidFill>
                <a:srgbClr val="000000"/>
              </a:solidFill>
              <a:miter lim="800000"/>
              <a:headEnd/>
              <a:tailEnd/>
            </a:ln>
            <a:effectLst/>
          </p:spPr>
          <p:txBody>
            <a:bodyPr lIns="36576" tIns="36576" rIns="36576" bIns="36576"/>
            <a:lstStyle/>
            <a:p>
              <a:endParaRPr lang="en-US"/>
            </a:p>
          </p:txBody>
        </p:sp>
        <p:sp>
          <p:nvSpPr>
            <p:cNvPr id="70666" name="Rectangle 10"/>
            <p:cNvSpPr>
              <a:spLocks noChangeArrowheads="1"/>
            </p:cNvSpPr>
            <p:nvPr/>
          </p:nvSpPr>
          <p:spPr bwMode="auto">
            <a:xfrm>
              <a:off x="25374600" y="24803100"/>
              <a:ext cx="2057400" cy="742950"/>
            </a:xfrm>
            <a:prstGeom prst="rect">
              <a:avLst/>
            </a:prstGeom>
            <a:noFill/>
            <a:ln w="9525" algn="in">
              <a:solidFill>
                <a:srgbClr val="000000"/>
              </a:solidFill>
              <a:miter lim="800000"/>
              <a:headEnd/>
              <a:tailEnd/>
            </a:ln>
            <a:effectLst/>
          </p:spPr>
          <p:txBody>
            <a:bodyPr lIns="36576" tIns="36576" rIns="36576" bIns="36576"/>
            <a:lstStyle/>
            <a:p>
              <a:endParaRPr lang="en-US"/>
            </a:p>
          </p:txBody>
        </p:sp>
        <p:sp>
          <p:nvSpPr>
            <p:cNvPr id="70667" name="Rectangle 11"/>
            <p:cNvSpPr>
              <a:spLocks noChangeArrowheads="1"/>
            </p:cNvSpPr>
            <p:nvPr/>
          </p:nvSpPr>
          <p:spPr bwMode="auto">
            <a:xfrm>
              <a:off x="23031450" y="24803100"/>
              <a:ext cx="2057400" cy="742950"/>
            </a:xfrm>
            <a:prstGeom prst="rect">
              <a:avLst/>
            </a:prstGeom>
            <a:noFill/>
            <a:ln w="9525" algn="in">
              <a:solidFill>
                <a:srgbClr val="000000"/>
              </a:solidFill>
              <a:miter lim="800000"/>
              <a:headEnd/>
              <a:tailEnd/>
            </a:ln>
            <a:effectLst/>
          </p:spPr>
          <p:txBody>
            <a:bodyPr lIns="36576" tIns="36576" rIns="36576" bIns="36576"/>
            <a:lstStyle/>
            <a:p>
              <a:endParaRPr lang="en-US"/>
            </a:p>
          </p:txBody>
        </p:sp>
        <p:sp>
          <p:nvSpPr>
            <p:cNvPr id="70668" name="Rectangle 12"/>
            <p:cNvSpPr>
              <a:spLocks noChangeArrowheads="1"/>
            </p:cNvSpPr>
            <p:nvPr/>
          </p:nvSpPr>
          <p:spPr bwMode="auto">
            <a:xfrm>
              <a:off x="20631150" y="24803100"/>
              <a:ext cx="2057400" cy="742950"/>
            </a:xfrm>
            <a:prstGeom prst="rect">
              <a:avLst/>
            </a:prstGeom>
            <a:noFill/>
            <a:ln w="9525" algn="in">
              <a:solidFill>
                <a:srgbClr val="000000"/>
              </a:solidFill>
              <a:miter lim="800000"/>
              <a:headEnd/>
              <a:tailEnd/>
            </a:ln>
            <a:effectLst/>
          </p:spPr>
          <p:txBody>
            <a:bodyPr lIns="36576" tIns="36576" rIns="36576" bIns="36576"/>
            <a:lstStyle/>
            <a:p>
              <a:endParaRPr lang="en-US"/>
            </a:p>
          </p:txBody>
        </p:sp>
        <p:sp>
          <p:nvSpPr>
            <p:cNvPr id="70669" name="Rectangle 13"/>
            <p:cNvSpPr>
              <a:spLocks noChangeArrowheads="1"/>
            </p:cNvSpPr>
            <p:nvPr/>
          </p:nvSpPr>
          <p:spPr bwMode="auto">
            <a:xfrm>
              <a:off x="18288000" y="24803100"/>
              <a:ext cx="2057400" cy="742950"/>
            </a:xfrm>
            <a:prstGeom prst="rect">
              <a:avLst/>
            </a:prstGeom>
            <a:noFill/>
            <a:ln w="9525" algn="in">
              <a:solidFill>
                <a:srgbClr val="000000"/>
              </a:solidFill>
              <a:miter lim="800000"/>
              <a:headEnd/>
              <a:tailEnd/>
            </a:ln>
            <a:effectLst/>
          </p:spPr>
          <p:txBody>
            <a:bodyPr lIns="36576" tIns="36576" rIns="36576" bIns="36576"/>
            <a:lstStyle/>
            <a:p>
              <a:endParaRPr lang="en-US"/>
            </a:p>
          </p:txBody>
        </p:sp>
        <p:sp>
          <p:nvSpPr>
            <p:cNvPr id="70670" name="Rectangle 14"/>
            <p:cNvSpPr>
              <a:spLocks noChangeArrowheads="1"/>
            </p:cNvSpPr>
            <p:nvPr/>
          </p:nvSpPr>
          <p:spPr bwMode="auto">
            <a:xfrm>
              <a:off x="23202900" y="23431500"/>
              <a:ext cx="2057400" cy="742950"/>
            </a:xfrm>
            <a:prstGeom prst="rect">
              <a:avLst/>
            </a:prstGeom>
            <a:noFill/>
            <a:ln w="9525" algn="in">
              <a:solidFill>
                <a:srgbClr val="000000"/>
              </a:solidFill>
              <a:miter lim="800000"/>
              <a:headEnd/>
              <a:tailEnd/>
            </a:ln>
            <a:effectLst/>
          </p:spPr>
          <p:txBody>
            <a:bodyPr lIns="36576" tIns="36576" rIns="36576" bIns="36576"/>
            <a:lstStyle/>
            <a:p>
              <a:endParaRPr lang="en-US"/>
            </a:p>
          </p:txBody>
        </p:sp>
        <p:sp>
          <p:nvSpPr>
            <p:cNvPr id="70671" name="Line 15"/>
            <p:cNvSpPr>
              <a:spLocks noChangeShapeType="1"/>
            </p:cNvSpPr>
            <p:nvPr/>
          </p:nvSpPr>
          <p:spPr bwMode="auto">
            <a:xfrm>
              <a:off x="22517100" y="21031200"/>
              <a:ext cx="0" cy="3371850"/>
            </a:xfrm>
            <a:prstGeom prst="line">
              <a:avLst/>
            </a:prstGeom>
            <a:noFill/>
            <a:ln w="9525">
              <a:solidFill>
                <a:srgbClr val="000000"/>
              </a:solidFill>
              <a:round/>
              <a:headEnd/>
              <a:tailEnd/>
            </a:ln>
            <a:effectLst/>
          </p:spPr>
          <p:txBody>
            <a:bodyPr lIns="36576" tIns="36576" rIns="36576" bIns="36576"/>
            <a:lstStyle/>
            <a:p>
              <a:endParaRPr lang="en-US"/>
            </a:p>
          </p:txBody>
        </p:sp>
        <p:sp>
          <p:nvSpPr>
            <p:cNvPr id="70672" name="Line 16"/>
            <p:cNvSpPr>
              <a:spLocks noChangeShapeType="1"/>
            </p:cNvSpPr>
            <p:nvPr/>
          </p:nvSpPr>
          <p:spPr bwMode="auto">
            <a:xfrm>
              <a:off x="19316700" y="24403050"/>
              <a:ext cx="7086600" cy="0"/>
            </a:xfrm>
            <a:prstGeom prst="line">
              <a:avLst/>
            </a:prstGeom>
            <a:noFill/>
            <a:ln w="9525">
              <a:solidFill>
                <a:srgbClr val="000000"/>
              </a:solidFill>
              <a:round/>
              <a:headEnd/>
              <a:tailEnd/>
            </a:ln>
            <a:effectLst/>
          </p:spPr>
          <p:txBody>
            <a:bodyPr lIns="36576" tIns="36576" rIns="36576" bIns="36576"/>
            <a:lstStyle/>
            <a:p>
              <a:endParaRPr lang="en-US"/>
            </a:p>
          </p:txBody>
        </p:sp>
        <p:sp>
          <p:nvSpPr>
            <p:cNvPr id="70673" name="Line 17"/>
            <p:cNvSpPr>
              <a:spLocks noChangeShapeType="1"/>
            </p:cNvSpPr>
            <p:nvPr/>
          </p:nvSpPr>
          <p:spPr bwMode="auto">
            <a:xfrm>
              <a:off x="19316700" y="24403050"/>
              <a:ext cx="0" cy="400050"/>
            </a:xfrm>
            <a:prstGeom prst="line">
              <a:avLst/>
            </a:prstGeom>
            <a:noFill/>
            <a:ln w="9525">
              <a:solidFill>
                <a:srgbClr val="000000"/>
              </a:solidFill>
              <a:round/>
              <a:headEnd/>
              <a:tailEnd/>
            </a:ln>
            <a:effectLst/>
          </p:spPr>
          <p:txBody>
            <a:bodyPr lIns="36576" tIns="36576" rIns="36576" bIns="36576"/>
            <a:lstStyle/>
            <a:p>
              <a:endParaRPr lang="en-US"/>
            </a:p>
          </p:txBody>
        </p:sp>
        <p:sp>
          <p:nvSpPr>
            <p:cNvPr id="70674" name="Line 18"/>
            <p:cNvSpPr>
              <a:spLocks noChangeShapeType="1"/>
            </p:cNvSpPr>
            <p:nvPr/>
          </p:nvSpPr>
          <p:spPr bwMode="auto">
            <a:xfrm>
              <a:off x="21717000" y="24403050"/>
              <a:ext cx="0" cy="400050"/>
            </a:xfrm>
            <a:prstGeom prst="line">
              <a:avLst/>
            </a:prstGeom>
            <a:noFill/>
            <a:ln w="9525">
              <a:solidFill>
                <a:srgbClr val="000000"/>
              </a:solidFill>
              <a:round/>
              <a:headEnd/>
              <a:tailEnd/>
            </a:ln>
            <a:effectLst/>
          </p:spPr>
          <p:txBody>
            <a:bodyPr lIns="36576" tIns="36576" rIns="36576" bIns="36576"/>
            <a:lstStyle/>
            <a:p>
              <a:endParaRPr lang="en-US"/>
            </a:p>
          </p:txBody>
        </p:sp>
        <p:sp>
          <p:nvSpPr>
            <p:cNvPr id="70675" name="Line 19"/>
            <p:cNvSpPr>
              <a:spLocks noChangeShapeType="1"/>
            </p:cNvSpPr>
            <p:nvPr/>
          </p:nvSpPr>
          <p:spPr bwMode="auto">
            <a:xfrm>
              <a:off x="24060150" y="24403050"/>
              <a:ext cx="0" cy="400050"/>
            </a:xfrm>
            <a:prstGeom prst="line">
              <a:avLst/>
            </a:prstGeom>
            <a:noFill/>
            <a:ln w="9525">
              <a:solidFill>
                <a:srgbClr val="000000"/>
              </a:solidFill>
              <a:round/>
              <a:headEnd/>
              <a:tailEnd/>
            </a:ln>
            <a:effectLst/>
          </p:spPr>
          <p:txBody>
            <a:bodyPr lIns="36576" tIns="36576" rIns="36576" bIns="36576"/>
            <a:lstStyle/>
            <a:p>
              <a:endParaRPr lang="en-US"/>
            </a:p>
          </p:txBody>
        </p:sp>
        <p:sp>
          <p:nvSpPr>
            <p:cNvPr id="70676" name="Line 20"/>
            <p:cNvSpPr>
              <a:spLocks noChangeShapeType="1"/>
            </p:cNvSpPr>
            <p:nvPr/>
          </p:nvSpPr>
          <p:spPr bwMode="auto">
            <a:xfrm>
              <a:off x="26403300" y="24403050"/>
              <a:ext cx="0" cy="400050"/>
            </a:xfrm>
            <a:prstGeom prst="line">
              <a:avLst/>
            </a:prstGeom>
            <a:noFill/>
            <a:ln w="9525">
              <a:solidFill>
                <a:srgbClr val="000000"/>
              </a:solidFill>
              <a:round/>
              <a:headEnd/>
              <a:tailEnd/>
            </a:ln>
            <a:effectLst/>
          </p:spPr>
          <p:txBody>
            <a:bodyPr lIns="36576" tIns="36576" rIns="36576" bIns="36576"/>
            <a:lstStyle/>
            <a:p>
              <a:endParaRPr lang="en-US"/>
            </a:p>
          </p:txBody>
        </p:sp>
        <p:sp>
          <p:nvSpPr>
            <p:cNvPr id="70677" name="Line 21"/>
            <p:cNvSpPr>
              <a:spLocks noChangeShapeType="1"/>
            </p:cNvSpPr>
            <p:nvPr/>
          </p:nvSpPr>
          <p:spPr bwMode="auto">
            <a:xfrm>
              <a:off x="22517100" y="23802975"/>
              <a:ext cx="685800" cy="0"/>
            </a:xfrm>
            <a:prstGeom prst="line">
              <a:avLst/>
            </a:prstGeom>
            <a:noFill/>
            <a:ln w="9525">
              <a:solidFill>
                <a:srgbClr val="000000"/>
              </a:solidFill>
              <a:round/>
              <a:headEnd/>
              <a:tailEnd/>
            </a:ln>
            <a:effectLst/>
          </p:spPr>
          <p:txBody>
            <a:bodyPr lIns="36576" tIns="36576" rIns="36576" bIns="36576"/>
            <a:lstStyle/>
            <a:p>
              <a:endParaRPr lang="en-US"/>
            </a:p>
          </p:txBody>
        </p:sp>
        <p:sp>
          <p:nvSpPr>
            <p:cNvPr id="70678" name="Line 22"/>
            <p:cNvSpPr>
              <a:spLocks noChangeShapeType="1"/>
            </p:cNvSpPr>
            <p:nvPr/>
          </p:nvSpPr>
          <p:spPr bwMode="auto">
            <a:xfrm>
              <a:off x="22517100" y="22831425"/>
              <a:ext cx="685800" cy="0"/>
            </a:xfrm>
            <a:prstGeom prst="line">
              <a:avLst/>
            </a:prstGeom>
            <a:noFill/>
            <a:ln w="9525">
              <a:solidFill>
                <a:srgbClr val="000000"/>
              </a:solidFill>
              <a:round/>
              <a:headEnd/>
              <a:tailEnd/>
            </a:ln>
            <a:effectLst/>
          </p:spPr>
          <p:txBody>
            <a:bodyPr lIns="36576" tIns="36576" rIns="36576" bIns="36576"/>
            <a:lstStyle/>
            <a:p>
              <a:endParaRPr lang="en-US"/>
            </a:p>
          </p:txBody>
        </p:sp>
        <p:sp>
          <p:nvSpPr>
            <p:cNvPr id="70679" name="Line 23"/>
            <p:cNvSpPr>
              <a:spLocks noChangeShapeType="1"/>
            </p:cNvSpPr>
            <p:nvPr/>
          </p:nvSpPr>
          <p:spPr bwMode="auto">
            <a:xfrm>
              <a:off x="22517100" y="21917025"/>
              <a:ext cx="685800" cy="0"/>
            </a:xfrm>
            <a:prstGeom prst="line">
              <a:avLst/>
            </a:prstGeom>
            <a:noFill/>
            <a:ln w="9525">
              <a:solidFill>
                <a:srgbClr val="000000"/>
              </a:solidFill>
              <a:round/>
              <a:headEnd/>
              <a:tailEnd/>
            </a:ln>
            <a:effectLst/>
          </p:spPr>
          <p:txBody>
            <a:bodyPr lIns="36576" tIns="36576" rIns="36576" bIns="36576"/>
            <a:lstStyle/>
            <a:p>
              <a:endParaRPr lang="en-US"/>
            </a:p>
          </p:txBody>
        </p:sp>
      </p:grpSp>
      <p:sp>
        <p:nvSpPr>
          <p:cNvPr id="70680" name="Text Box 24"/>
          <p:cNvSpPr txBox="1">
            <a:spLocks noChangeArrowheads="1"/>
          </p:cNvSpPr>
          <p:nvPr/>
        </p:nvSpPr>
        <p:spPr bwMode="auto">
          <a:xfrm>
            <a:off x="24269700" y="21297900"/>
            <a:ext cx="2171700" cy="400050"/>
          </a:xfrm>
          <a:prstGeom prst="rect">
            <a:avLst/>
          </a:prstGeom>
          <a:noFill/>
          <a:ln w="9525" algn="in">
            <a:noFill/>
            <a:miter lim="800000"/>
            <a:headEnd/>
            <a:tailEnd/>
          </a:ln>
          <a:effectLst/>
        </p:spPr>
        <p:txBody>
          <a:bodyPr lIns="36576" tIns="36576" rIns="36576" bIns="36576"/>
          <a:lstStyle/>
          <a:p>
            <a:r>
              <a:rPr lang="en-US" sz="2000" b="1">
                <a:solidFill>
                  <a:srgbClr val="000000"/>
                </a:solidFill>
                <a:latin typeface="Verdana" pitchFamily="34" charset="0"/>
              </a:rPr>
              <a:t>Command</a:t>
            </a:r>
            <a:endParaRPr lang="en-US"/>
          </a:p>
        </p:txBody>
      </p:sp>
      <p:sp>
        <p:nvSpPr>
          <p:cNvPr id="70681" name="Text Box 25"/>
          <p:cNvSpPr txBox="1">
            <a:spLocks noChangeArrowheads="1"/>
          </p:cNvSpPr>
          <p:nvPr/>
        </p:nvSpPr>
        <p:spPr bwMode="auto">
          <a:xfrm>
            <a:off x="25412700" y="22898100"/>
            <a:ext cx="2457450" cy="1085850"/>
          </a:xfrm>
          <a:prstGeom prst="rect">
            <a:avLst/>
          </a:prstGeom>
          <a:noFill/>
          <a:ln w="9525" algn="in">
            <a:noFill/>
            <a:miter lim="800000"/>
            <a:headEnd/>
            <a:tailEnd/>
          </a:ln>
          <a:effectLst/>
        </p:spPr>
        <p:txBody>
          <a:bodyPr lIns="36576" tIns="36576" rIns="36576" bIns="36576"/>
          <a:lstStyle/>
          <a:p>
            <a:r>
              <a:rPr lang="en-US" sz="2000" b="1">
                <a:solidFill>
                  <a:srgbClr val="000000"/>
                </a:solidFill>
                <a:latin typeface="Verdana" pitchFamily="34" charset="0"/>
              </a:rPr>
              <a:t>Command Staff</a:t>
            </a:r>
            <a:endParaRPr lang="en-US"/>
          </a:p>
        </p:txBody>
      </p:sp>
      <p:sp>
        <p:nvSpPr>
          <p:cNvPr id="70682" name="Text Box 26"/>
          <p:cNvSpPr txBox="1">
            <a:spLocks noChangeArrowheads="1"/>
          </p:cNvSpPr>
          <p:nvPr/>
        </p:nvSpPr>
        <p:spPr bwMode="auto">
          <a:xfrm>
            <a:off x="25755600" y="24726900"/>
            <a:ext cx="2286000" cy="914400"/>
          </a:xfrm>
          <a:prstGeom prst="rect">
            <a:avLst/>
          </a:prstGeom>
          <a:noFill/>
          <a:ln w="9525" algn="in">
            <a:noFill/>
            <a:miter lim="800000"/>
            <a:headEnd/>
            <a:tailEnd/>
          </a:ln>
          <a:effectLst/>
        </p:spPr>
        <p:txBody>
          <a:bodyPr lIns="36576" tIns="36576" rIns="36576" bIns="36576"/>
          <a:lstStyle/>
          <a:p>
            <a:r>
              <a:rPr lang="en-US" sz="2000" b="1">
                <a:solidFill>
                  <a:srgbClr val="000000"/>
                </a:solidFill>
                <a:latin typeface="Verdana" pitchFamily="34" charset="0"/>
              </a:rPr>
              <a:t>General Staff</a:t>
            </a:r>
            <a:endParaRPr lang="en-US"/>
          </a:p>
        </p:txBody>
      </p:sp>
      <p:sp>
        <p:nvSpPr>
          <p:cNvPr id="70683" name="AutoShape 27"/>
          <p:cNvSpPr>
            <a:spLocks noChangeArrowheads="1"/>
          </p:cNvSpPr>
          <p:nvPr/>
        </p:nvSpPr>
        <p:spPr bwMode="auto">
          <a:xfrm rot="15854744" flipV="1">
            <a:off x="25222994" y="23830756"/>
            <a:ext cx="1447800" cy="1525588"/>
          </a:xfrm>
          <a:custGeom>
            <a:avLst/>
            <a:gdLst>
              <a:gd name="G0" fmla="+- 2820123 0 0"/>
              <a:gd name="G1" fmla="+- -6374173 0 0"/>
              <a:gd name="G2" fmla="+- 2820123 0 -6374173"/>
              <a:gd name="G3" fmla="+- 10800 0 0"/>
              <a:gd name="G4" fmla="+- 0 0 2820123"/>
              <a:gd name="T0" fmla="*/ 360 256 1"/>
              <a:gd name="T1" fmla="*/ 0 256 1"/>
              <a:gd name="G5" fmla="+- G2 T0 T1"/>
              <a:gd name="G6" fmla="?: G2 G2 G5"/>
              <a:gd name="G7" fmla="+- 0 0 G6"/>
              <a:gd name="G8" fmla="+- 7184 0 0"/>
              <a:gd name="G9" fmla="+- 0 0 -6374173"/>
              <a:gd name="G10" fmla="+- 7184 0 2700"/>
              <a:gd name="G11" fmla="cos G10 2820123"/>
              <a:gd name="G12" fmla="sin G10 2820123"/>
              <a:gd name="G13" fmla="cos 13500 2820123"/>
              <a:gd name="G14" fmla="sin 13500 2820123"/>
              <a:gd name="G15" fmla="+- G11 10800 0"/>
              <a:gd name="G16" fmla="+- G12 10800 0"/>
              <a:gd name="G17" fmla="+- G13 10800 0"/>
              <a:gd name="G18" fmla="+- G14 10800 0"/>
              <a:gd name="G19" fmla="*/ 7184 1 2"/>
              <a:gd name="G20" fmla="+- G19 5400 0"/>
              <a:gd name="G21" fmla="cos G20 2820123"/>
              <a:gd name="G22" fmla="sin G20 2820123"/>
              <a:gd name="G23" fmla="+- G21 10800 0"/>
              <a:gd name="G24" fmla="+- G12 G23 G22"/>
              <a:gd name="G25" fmla="+- G22 G23 G11"/>
              <a:gd name="G26" fmla="cos 10800 2820123"/>
              <a:gd name="G27" fmla="sin 10800 2820123"/>
              <a:gd name="G28" fmla="cos 7184 2820123"/>
              <a:gd name="G29" fmla="sin 7184 2820123"/>
              <a:gd name="G30" fmla="+- G26 10800 0"/>
              <a:gd name="G31" fmla="+- G27 10800 0"/>
              <a:gd name="G32" fmla="+- G28 10800 0"/>
              <a:gd name="G33" fmla="+- G29 10800 0"/>
              <a:gd name="G34" fmla="+- G19 5400 0"/>
              <a:gd name="G35" fmla="cos G34 -6374173"/>
              <a:gd name="G36" fmla="sin G34 -6374173"/>
              <a:gd name="G37" fmla="+/ -6374173 2820123 2"/>
              <a:gd name="T2" fmla="*/ 180 256 1"/>
              <a:gd name="T3" fmla="*/ 0 256 1"/>
              <a:gd name="G38" fmla="+- G37 T2 T3"/>
              <a:gd name="G39" fmla="?: G2 G37 G38"/>
              <a:gd name="G40" fmla="cos 10800 G39"/>
              <a:gd name="G41" fmla="sin 10800 G39"/>
              <a:gd name="G42" fmla="cos 7184 G39"/>
              <a:gd name="G43" fmla="sin 7184 G39"/>
              <a:gd name="G44" fmla="+- G40 10800 0"/>
              <a:gd name="G45" fmla="+- G41 10800 0"/>
              <a:gd name="G46" fmla="+- G42 10800 0"/>
              <a:gd name="G47" fmla="+- G43 10800 0"/>
              <a:gd name="G48" fmla="+- G35 10800 0"/>
              <a:gd name="G49" fmla="+- G36 10800 0"/>
              <a:gd name="T4" fmla="*/ 20412 w 21600"/>
              <a:gd name="T5" fmla="*/ 5877 h 21600"/>
              <a:gd name="T6" fmla="*/ 9663 w 21600"/>
              <a:gd name="T7" fmla="*/ 1880 h 21600"/>
              <a:gd name="T8" fmla="*/ 17194 w 21600"/>
              <a:gd name="T9" fmla="*/ 7525 h 21600"/>
              <a:gd name="T10" fmla="*/ 20668 w 21600"/>
              <a:gd name="T11" fmla="*/ 20012 h 21600"/>
              <a:gd name="T12" fmla="*/ 14295 w 21600"/>
              <a:gd name="T13" fmla="*/ 20231 h 21600"/>
              <a:gd name="T14" fmla="*/ 14077 w 21600"/>
              <a:gd name="T15" fmla="*/ 13859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051" y="15702"/>
                </a:moveTo>
                <a:cubicBezTo>
                  <a:pt x="17293" y="14372"/>
                  <a:pt x="17984" y="12619"/>
                  <a:pt x="17984" y="10800"/>
                </a:cubicBezTo>
                <a:cubicBezTo>
                  <a:pt x="17984" y="6832"/>
                  <a:pt x="14767" y="3616"/>
                  <a:pt x="10800" y="3616"/>
                </a:cubicBezTo>
                <a:cubicBezTo>
                  <a:pt x="10496" y="3615"/>
                  <a:pt x="10193" y="3635"/>
                  <a:pt x="9891" y="3673"/>
                </a:cubicBezTo>
                <a:lnTo>
                  <a:pt x="9434" y="86"/>
                </a:lnTo>
                <a:cubicBezTo>
                  <a:pt x="9887" y="28"/>
                  <a:pt x="10343" y="-1"/>
                  <a:pt x="10800" y="0"/>
                </a:cubicBezTo>
                <a:cubicBezTo>
                  <a:pt x="16764" y="0"/>
                  <a:pt x="21600" y="4835"/>
                  <a:pt x="21600" y="10800"/>
                </a:cubicBezTo>
                <a:cubicBezTo>
                  <a:pt x="21600" y="13535"/>
                  <a:pt x="20561" y="16170"/>
                  <a:pt x="18694" y="18169"/>
                </a:cubicBezTo>
                <a:lnTo>
                  <a:pt x="20668" y="20012"/>
                </a:lnTo>
                <a:lnTo>
                  <a:pt x="14295" y="20231"/>
                </a:lnTo>
                <a:lnTo>
                  <a:pt x="14077" y="13859"/>
                </a:lnTo>
                <a:lnTo>
                  <a:pt x="16051" y="15702"/>
                </a:lnTo>
                <a:close/>
              </a:path>
            </a:pathLst>
          </a:custGeom>
          <a:solidFill>
            <a:srgbClr val="006600"/>
          </a:solidFill>
          <a:ln w="9525" algn="in">
            <a:solidFill>
              <a:srgbClr val="000000"/>
            </a:solidFill>
            <a:miter lim="800000"/>
            <a:headEnd/>
            <a:tailEnd/>
          </a:ln>
          <a:effectLst/>
        </p:spPr>
        <p:txBody>
          <a:bodyPr lIns="36576" tIns="36576" rIns="36576" bIns="36576"/>
          <a:lstStyle/>
          <a:p>
            <a:endParaRPr lang="en-US"/>
          </a:p>
        </p:txBody>
      </p:sp>
      <p:sp>
        <p:nvSpPr>
          <p:cNvPr id="70684" name="AutoShape 28"/>
          <p:cNvSpPr>
            <a:spLocks noChangeArrowheads="1"/>
          </p:cNvSpPr>
          <p:nvPr/>
        </p:nvSpPr>
        <p:spPr bwMode="auto">
          <a:xfrm rot="15854744" flipV="1">
            <a:off x="24022844" y="22687756"/>
            <a:ext cx="1447800" cy="1525588"/>
          </a:xfrm>
          <a:custGeom>
            <a:avLst/>
            <a:gdLst>
              <a:gd name="G0" fmla="+- 2820123 0 0"/>
              <a:gd name="G1" fmla="+- -6374173 0 0"/>
              <a:gd name="G2" fmla="+- 2820123 0 -6374173"/>
              <a:gd name="G3" fmla="+- 10800 0 0"/>
              <a:gd name="G4" fmla="+- 0 0 2820123"/>
              <a:gd name="T0" fmla="*/ 360 256 1"/>
              <a:gd name="T1" fmla="*/ 0 256 1"/>
              <a:gd name="G5" fmla="+- G2 T0 T1"/>
              <a:gd name="G6" fmla="?: G2 G2 G5"/>
              <a:gd name="G7" fmla="+- 0 0 G6"/>
              <a:gd name="G8" fmla="+- 7184 0 0"/>
              <a:gd name="G9" fmla="+- 0 0 -6374173"/>
              <a:gd name="G10" fmla="+- 7184 0 2700"/>
              <a:gd name="G11" fmla="cos G10 2820123"/>
              <a:gd name="G12" fmla="sin G10 2820123"/>
              <a:gd name="G13" fmla="cos 13500 2820123"/>
              <a:gd name="G14" fmla="sin 13500 2820123"/>
              <a:gd name="G15" fmla="+- G11 10800 0"/>
              <a:gd name="G16" fmla="+- G12 10800 0"/>
              <a:gd name="G17" fmla="+- G13 10800 0"/>
              <a:gd name="G18" fmla="+- G14 10800 0"/>
              <a:gd name="G19" fmla="*/ 7184 1 2"/>
              <a:gd name="G20" fmla="+- G19 5400 0"/>
              <a:gd name="G21" fmla="cos G20 2820123"/>
              <a:gd name="G22" fmla="sin G20 2820123"/>
              <a:gd name="G23" fmla="+- G21 10800 0"/>
              <a:gd name="G24" fmla="+- G12 G23 G22"/>
              <a:gd name="G25" fmla="+- G22 G23 G11"/>
              <a:gd name="G26" fmla="cos 10800 2820123"/>
              <a:gd name="G27" fmla="sin 10800 2820123"/>
              <a:gd name="G28" fmla="cos 7184 2820123"/>
              <a:gd name="G29" fmla="sin 7184 2820123"/>
              <a:gd name="G30" fmla="+- G26 10800 0"/>
              <a:gd name="G31" fmla="+- G27 10800 0"/>
              <a:gd name="G32" fmla="+- G28 10800 0"/>
              <a:gd name="G33" fmla="+- G29 10800 0"/>
              <a:gd name="G34" fmla="+- G19 5400 0"/>
              <a:gd name="G35" fmla="cos G34 -6374173"/>
              <a:gd name="G36" fmla="sin G34 -6374173"/>
              <a:gd name="G37" fmla="+/ -6374173 2820123 2"/>
              <a:gd name="T2" fmla="*/ 180 256 1"/>
              <a:gd name="T3" fmla="*/ 0 256 1"/>
              <a:gd name="G38" fmla="+- G37 T2 T3"/>
              <a:gd name="G39" fmla="?: G2 G37 G38"/>
              <a:gd name="G40" fmla="cos 10800 G39"/>
              <a:gd name="G41" fmla="sin 10800 G39"/>
              <a:gd name="G42" fmla="cos 7184 G39"/>
              <a:gd name="G43" fmla="sin 7184 G39"/>
              <a:gd name="G44" fmla="+- G40 10800 0"/>
              <a:gd name="G45" fmla="+- G41 10800 0"/>
              <a:gd name="G46" fmla="+- G42 10800 0"/>
              <a:gd name="G47" fmla="+- G43 10800 0"/>
              <a:gd name="G48" fmla="+- G35 10800 0"/>
              <a:gd name="G49" fmla="+- G36 10800 0"/>
              <a:gd name="T4" fmla="*/ 20412 w 21600"/>
              <a:gd name="T5" fmla="*/ 5877 h 21600"/>
              <a:gd name="T6" fmla="*/ 9663 w 21600"/>
              <a:gd name="T7" fmla="*/ 1880 h 21600"/>
              <a:gd name="T8" fmla="*/ 17194 w 21600"/>
              <a:gd name="T9" fmla="*/ 7525 h 21600"/>
              <a:gd name="T10" fmla="*/ 20668 w 21600"/>
              <a:gd name="T11" fmla="*/ 20012 h 21600"/>
              <a:gd name="T12" fmla="*/ 14295 w 21600"/>
              <a:gd name="T13" fmla="*/ 20231 h 21600"/>
              <a:gd name="T14" fmla="*/ 14077 w 21600"/>
              <a:gd name="T15" fmla="*/ 13859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051" y="15702"/>
                </a:moveTo>
                <a:cubicBezTo>
                  <a:pt x="17293" y="14372"/>
                  <a:pt x="17984" y="12619"/>
                  <a:pt x="17984" y="10800"/>
                </a:cubicBezTo>
                <a:cubicBezTo>
                  <a:pt x="17984" y="6832"/>
                  <a:pt x="14767" y="3616"/>
                  <a:pt x="10800" y="3616"/>
                </a:cubicBezTo>
                <a:cubicBezTo>
                  <a:pt x="10496" y="3615"/>
                  <a:pt x="10193" y="3635"/>
                  <a:pt x="9891" y="3673"/>
                </a:cubicBezTo>
                <a:lnTo>
                  <a:pt x="9434" y="86"/>
                </a:lnTo>
                <a:cubicBezTo>
                  <a:pt x="9887" y="28"/>
                  <a:pt x="10343" y="-1"/>
                  <a:pt x="10800" y="0"/>
                </a:cubicBezTo>
                <a:cubicBezTo>
                  <a:pt x="16764" y="0"/>
                  <a:pt x="21600" y="4835"/>
                  <a:pt x="21600" y="10800"/>
                </a:cubicBezTo>
                <a:cubicBezTo>
                  <a:pt x="21600" y="13535"/>
                  <a:pt x="20561" y="16170"/>
                  <a:pt x="18694" y="18169"/>
                </a:cubicBezTo>
                <a:lnTo>
                  <a:pt x="20668" y="20012"/>
                </a:lnTo>
                <a:lnTo>
                  <a:pt x="14295" y="20231"/>
                </a:lnTo>
                <a:lnTo>
                  <a:pt x="14077" y="13859"/>
                </a:lnTo>
                <a:lnTo>
                  <a:pt x="16051" y="15702"/>
                </a:lnTo>
                <a:close/>
              </a:path>
            </a:pathLst>
          </a:custGeom>
          <a:solidFill>
            <a:srgbClr val="006600"/>
          </a:solidFill>
          <a:ln w="9525" algn="in">
            <a:solidFill>
              <a:srgbClr val="000000"/>
            </a:solidFill>
            <a:miter lim="800000"/>
            <a:headEnd/>
            <a:tailEnd/>
          </a:ln>
          <a:effectLst/>
        </p:spPr>
        <p:txBody>
          <a:bodyPr lIns="36576" tIns="36576" rIns="36576" bIns="36576"/>
          <a:lstStyle/>
          <a:p>
            <a:endParaRPr lang="en-US"/>
          </a:p>
        </p:txBody>
      </p:sp>
      <p:sp>
        <p:nvSpPr>
          <p:cNvPr id="70685" name="AutoShape 29"/>
          <p:cNvSpPr>
            <a:spLocks noChangeArrowheads="1"/>
          </p:cNvSpPr>
          <p:nvPr/>
        </p:nvSpPr>
        <p:spPr bwMode="auto">
          <a:xfrm rot="15854744" flipV="1">
            <a:off x="22765544" y="21030406"/>
            <a:ext cx="1447800" cy="1525588"/>
          </a:xfrm>
          <a:custGeom>
            <a:avLst/>
            <a:gdLst>
              <a:gd name="G0" fmla="+- 2820123 0 0"/>
              <a:gd name="G1" fmla="+- -6374173 0 0"/>
              <a:gd name="G2" fmla="+- 2820123 0 -6374173"/>
              <a:gd name="G3" fmla="+- 10800 0 0"/>
              <a:gd name="G4" fmla="+- 0 0 2820123"/>
              <a:gd name="T0" fmla="*/ 360 256 1"/>
              <a:gd name="T1" fmla="*/ 0 256 1"/>
              <a:gd name="G5" fmla="+- G2 T0 T1"/>
              <a:gd name="G6" fmla="?: G2 G2 G5"/>
              <a:gd name="G7" fmla="+- 0 0 G6"/>
              <a:gd name="G8" fmla="+- 7184 0 0"/>
              <a:gd name="G9" fmla="+- 0 0 -6374173"/>
              <a:gd name="G10" fmla="+- 7184 0 2700"/>
              <a:gd name="G11" fmla="cos G10 2820123"/>
              <a:gd name="G12" fmla="sin G10 2820123"/>
              <a:gd name="G13" fmla="cos 13500 2820123"/>
              <a:gd name="G14" fmla="sin 13500 2820123"/>
              <a:gd name="G15" fmla="+- G11 10800 0"/>
              <a:gd name="G16" fmla="+- G12 10800 0"/>
              <a:gd name="G17" fmla="+- G13 10800 0"/>
              <a:gd name="G18" fmla="+- G14 10800 0"/>
              <a:gd name="G19" fmla="*/ 7184 1 2"/>
              <a:gd name="G20" fmla="+- G19 5400 0"/>
              <a:gd name="G21" fmla="cos G20 2820123"/>
              <a:gd name="G22" fmla="sin G20 2820123"/>
              <a:gd name="G23" fmla="+- G21 10800 0"/>
              <a:gd name="G24" fmla="+- G12 G23 G22"/>
              <a:gd name="G25" fmla="+- G22 G23 G11"/>
              <a:gd name="G26" fmla="cos 10800 2820123"/>
              <a:gd name="G27" fmla="sin 10800 2820123"/>
              <a:gd name="G28" fmla="cos 7184 2820123"/>
              <a:gd name="G29" fmla="sin 7184 2820123"/>
              <a:gd name="G30" fmla="+- G26 10800 0"/>
              <a:gd name="G31" fmla="+- G27 10800 0"/>
              <a:gd name="G32" fmla="+- G28 10800 0"/>
              <a:gd name="G33" fmla="+- G29 10800 0"/>
              <a:gd name="G34" fmla="+- G19 5400 0"/>
              <a:gd name="G35" fmla="cos G34 -6374173"/>
              <a:gd name="G36" fmla="sin G34 -6374173"/>
              <a:gd name="G37" fmla="+/ -6374173 2820123 2"/>
              <a:gd name="T2" fmla="*/ 180 256 1"/>
              <a:gd name="T3" fmla="*/ 0 256 1"/>
              <a:gd name="G38" fmla="+- G37 T2 T3"/>
              <a:gd name="G39" fmla="?: G2 G37 G38"/>
              <a:gd name="G40" fmla="cos 10800 G39"/>
              <a:gd name="G41" fmla="sin 10800 G39"/>
              <a:gd name="G42" fmla="cos 7184 G39"/>
              <a:gd name="G43" fmla="sin 7184 G39"/>
              <a:gd name="G44" fmla="+- G40 10800 0"/>
              <a:gd name="G45" fmla="+- G41 10800 0"/>
              <a:gd name="G46" fmla="+- G42 10800 0"/>
              <a:gd name="G47" fmla="+- G43 10800 0"/>
              <a:gd name="G48" fmla="+- G35 10800 0"/>
              <a:gd name="G49" fmla="+- G36 10800 0"/>
              <a:gd name="T4" fmla="*/ 20412 w 21600"/>
              <a:gd name="T5" fmla="*/ 5877 h 21600"/>
              <a:gd name="T6" fmla="*/ 9663 w 21600"/>
              <a:gd name="T7" fmla="*/ 1880 h 21600"/>
              <a:gd name="T8" fmla="*/ 17194 w 21600"/>
              <a:gd name="T9" fmla="*/ 7525 h 21600"/>
              <a:gd name="T10" fmla="*/ 20668 w 21600"/>
              <a:gd name="T11" fmla="*/ 20012 h 21600"/>
              <a:gd name="T12" fmla="*/ 14295 w 21600"/>
              <a:gd name="T13" fmla="*/ 20231 h 21600"/>
              <a:gd name="T14" fmla="*/ 14077 w 21600"/>
              <a:gd name="T15" fmla="*/ 13859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051" y="15702"/>
                </a:moveTo>
                <a:cubicBezTo>
                  <a:pt x="17293" y="14372"/>
                  <a:pt x="17984" y="12619"/>
                  <a:pt x="17984" y="10800"/>
                </a:cubicBezTo>
                <a:cubicBezTo>
                  <a:pt x="17984" y="6832"/>
                  <a:pt x="14767" y="3616"/>
                  <a:pt x="10800" y="3616"/>
                </a:cubicBezTo>
                <a:cubicBezTo>
                  <a:pt x="10496" y="3615"/>
                  <a:pt x="10193" y="3635"/>
                  <a:pt x="9891" y="3673"/>
                </a:cubicBezTo>
                <a:lnTo>
                  <a:pt x="9434" y="86"/>
                </a:lnTo>
                <a:cubicBezTo>
                  <a:pt x="9887" y="28"/>
                  <a:pt x="10343" y="-1"/>
                  <a:pt x="10800" y="0"/>
                </a:cubicBezTo>
                <a:cubicBezTo>
                  <a:pt x="16764" y="0"/>
                  <a:pt x="21600" y="4835"/>
                  <a:pt x="21600" y="10800"/>
                </a:cubicBezTo>
                <a:cubicBezTo>
                  <a:pt x="21600" y="13535"/>
                  <a:pt x="20561" y="16170"/>
                  <a:pt x="18694" y="18169"/>
                </a:cubicBezTo>
                <a:lnTo>
                  <a:pt x="20668" y="20012"/>
                </a:lnTo>
                <a:lnTo>
                  <a:pt x="14295" y="20231"/>
                </a:lnTo>
                <a:lnTo>
                  <a:pt x="14077" y="13859"/>
                </a:lnTo>
                <a:lnTo>
                  <a:pt x="16051" y="15702"/>
                </a:lnTo>
                <a:close/>
              </a:path>
            </a:pathLst>
          </a:custGeom>
          <a:solidFill>
            <a:srgbClr val="006600"/>
          </a:solidFill>
          <a:ln w="9525" algn="in">
            <a:solidFill>
              <a:srgbClr val="000000"/>
            </a:solidFill>
            <a:miter lim="800000"/>
            <a:headEnd/>
            <a:tailEnd/>
          </a:ln>
          <a:effectLst/>
        </p:spPr>
        <p:txBody>
          <a:bodyPr lIns="36576" tIns="36576" rIns="36576" bIns="36576"/>
          <a:lstStyle/>
          <a:p>
            <a:endParaRPr lang="en-US"/>
          </a:p>
        </p:txBody>
      </p:sp>
      <p:sp>
        <p:nvSpPr>
          <p:cNvPr id="70686" name="Text Box 30"/>
          <p:cNvSpPr txBox="1">
            <a:spLocks noChangeArrowheads="1"/>
          </p:cNvSpPr>
          <p:nvPr/>
        </p:nvSpPr>
        <p:spPr bwMode="auto">
          <a:xfrm>
            <a:off x="457200" y="1524000"/>
            <a:ext cx="8077200" cy="366713"/>
          </a:xfrm>
          <a:prstGeom prst="rect">
            <a:avLst/>
          </a:prstGeom>
          <a:noFill/>
          <a:ln w="9525">
            <a:noFill/>
            <a:miter lim="800000"/>
            <a:headEnd/>
            <a:tailEnd/>
          </a:ln>
          <a:effectLst/>
        </p:spPr>
        <p:txBody>
          <a:bodyPr>
            <a:spAutoFit/>
          </a:bodyPr>
          <a:lstStyle/>
          <a:p>
            <a:pPr>
              <a:spcBef>
                <a:spcPct val="50000"/>
              </a:spcBef>
            </a:pPr>
            <a:endParaRPr lang="en-US"/>
          </a:p>
        </p:txBody>
      </p:sp>
      <p:grpSp>
        <p:nvGrpSpPr>
          <p:cNvPr id="70687" name="Group 31"/>
          <p:cNvGrpSpPr>
            <a:grpSpLocks/>
          </p:cNvGrpSpPr>
          <p:nvPr/>
        </p:nvGrpSpPr>
        <p:grpSpPr bwMode="auto">
          <a:xfrm>
            <a:off x="18611850" y="21640800"/>
            <a:ext cx="6858000" cy="3314700"/>
            <a:chOff x="18288000" y="20288250"/>
            <a:chExt cx="9144000" cy="5257800"/>
          </a:xfrm>
        </p:grpSpPr>
        <p:sp>
          <p:nvSpPr>
            <p:cNvPr id="70688" name="Rectangle 32"/>
            <p:cNvSpPr>
              <a:spLocks noChangeArrowheads="1"/>
            </p:cNvSpPr>
            <p:nvPr/>
          </p:nvSpPr>
          <p:spPr bwMode="auto">
            <a:xfrm>
              <a:off x="21488400" y="20288250"/>
              <a:ext cx="2057400" cy="742950"/>
            </a:xfrm>
            <a:prstGeom prst="rect">
              <a:avLst/>
            </a:prstGeom>
            <a:noFill/>
            <a:ln w="9525" algn="in">
              <a:solidFill>
                <a:srgbClr val="000000"/>
              </a:solidFill>
              <a:miter lim="800000"/>
              <a:headEnd/>
              <a:tailEnd/>
            </a:ln>
            <a:effectLst/>
          </p:spPr>
          <p:txBody>
            <a:bodyPr lIns="36576" tIns="36576" rIns="36576" bIns="36576"/>
            <a:lstStyle/>
            <a:p>
              <a:endParaRPr lang="en-US"/>
            </a:p>
          </p:txBody>
        </p:sp>
        <p:sp>
          <p:nvSpPr>
            <p:cNvPr id="70689" name="Rectangle 33"/>
            <p:cNvSpPr>
              <a:spLocks noChangeArrowheads="1"/>
            </p:cNvSpPr>
            <p:nvPr/>
          </p:nvSpPr>
          <p:spPr bwMode="auto">
            <a:xfrm>
              <a:off x="23202900" y="22459950"/>
              <a:ext cx="2057400" cy="742950"/>
            </a:xfrm>
            <a:prstGeom prst="rect">
              <a:avLst/>
            </a:prstGeom>
            <a:noFill/>
            <a:ln w="9525" algn="in">
              <a:solidFill>
                <a:srgbClr val="000000"/>
              </a:solidFill>
              <a:miter lim="800000"/>
              <a:headEnd/>
              <a:tailEnd/>
            </a:ln>
            <a:effectLst/>
          </p:spPr>
          <p:txBody>
            <a:bodyPr lIns="36576" tIns="36576" rIns="36576" bIns="36576"/>
            <a:lstStyle/>
            <a:p>
              <a:endParaRPr lang="en-US"/>
            </a:p>
          </p:txBody>
        </p:sp>
        <p:sp>
          <p:nvSpPr>
            <p:cNvPr id="70690" name="Rectangle 34"/>
            <p:cNvSpPr>
              <a:spLocks noChangeArrowheads="1"/>
            </p:cNvSpPr>
            <p:nvPr/>
          </p:nvSpPr>
          <p:spPr bwMode="auto">
            <a:xfrm>
              <a:off x="23202900" y="21545550"/>
              <a:ext cx="2057400" cy="742950"/>
            </a:xfrm>
            <a:prstGeom prst="rect">
              <a:avLst/>
            </a:prstGeom>
            <a:noFill/>
            <a:ln w="9525" algn="in">
              <a:solidFill>
                <a:srgbClr val="000000"/>
              </a:solidFill>
              <a:miter lim="800000"/>
              <a:headEnd/>
              <a:tailEnd/>
            </a:ln>
            <a:effectLst/>
          </p:spPr>
          <p:txBody>
            <a:bodyPr lIns="36576" tIns="36576" rIns="36576" bIns="36576"/>
            <a:lstStyle/>
            <a:p>
              <a:endParaRPr lang="en-US"/>
            </a:p>
          </p:txBody>
        </p:sp>
        <p:sp>
          <p:nvSpPr>
            <p:cNvPr id="70691" name="Rectangle 35"/>
            <p:cNvSpPr>
              <a:spLocks noChangeArrowheads="1"/>
            </p:cNvSpPr>
            <p:nvPr/>
          </p:nvSpPr>
          <p:spPr bwMode="auto">
            <a:xfrm>
              <a:off x="25374600" y="24803100"/>
              <a:ext cx="2057400" cy="742950"/>
            </a:xfrm>
            <a:prstGeom prst="rect">
              <a:avLst/>
            </a:prstGeom>
            <a:noFill/>
            <a:ln w="9525" algn="in">
              <a:solidFill>
                <a:srgbClr val="000000"/>
              </a:solidFill>
              <a:miter lim="800000"/>
              <a:headEnd/>
              <a:tailEnd/>
            </a:ln>
            <a:effectLst/>
          </p:spPr>
          <p:txBody>
            <a:bodyPr lIns="36576" tIns="36576" rIns="36576" bIns="36576"/>
            <a:lstStyle/>
            <a:p>
              <a:endParaRPr lang="en-US"/>
            </a:p>
          </p:txBody>
        </p:sp>
        <p:sp>
          <p:nvSpPr>
            <p:cNvPr id="70692" name="Rectangle 36"/>
            <p:cNvSpPr>
              <a:spLocks noChangeArrowheads="1"/>
            </p:cNvSpPr>
            <p:nvPr/>
          </p:nvSpPr>
          <p:spPr bwMode="auto">
            <a:xfrm>
              <a:off x="23031450" y="24803100"/>
              <a:ext cx="2057400" cy="742950"/>
            </a:xfrm>
            <a:prstGeom prst="rect">
              <a:avLst/>
            </a:prstGeom>
            <a:noFill/>
            <a:ln w="9525" algn="in">
              <a:solidFill>
                <a:srgbClr val="000000"/>
              </a:solidFill>
              <a:miter lim="800000"/>
              <a:headEnd/>
              <a:tailEnd/>
            </a:ln>
            <a:effectLst/>
          </p:spPr>
          <p:txBody>
            <a:bodyPr lIns="36576" tIns="36576" rIns="36576" bIns="36576"/>
            <a:lstStyle/>
            <a:p>
              <a:endParaRPr lang="en-US"/>
            </a:p>
          </p:txBody>
        </p:sp>
        <p:sp>
          <p:nvSpPr>
            <p:cNvPr id="70693" name="Rectangle 37"/>
            <p:cNvSpPr>
              <a:spLocks noChangeArrowheads="1"/>
            </p:cNvSpPr>
            <p:nvPr/>
          </p:nvSpPr>
          <p:spPr bwMode="auto">
            <a:xfrm>
              <a:off x="20631150" y="24803100"/>
              <a:ext cx="2057400" cy="742950"/>
            </a:xfrm>
            <a:prstGeom prst="rect">
              <a:avLst/>
            </a:prstGeom>
            <a:noFill/>
            <a:ln w="9525" algn="in">
              <a:solidFill>
                <a:srgbClr val="000000"/>
              </a:solidFill>
              <a:miter lim="800000"/>
              <a:headEnd/>
              <a:tailEnd/>
            </a:ln>
            <a:effectLst/>
          </p:spPr>
          <p:txBody>
            <a:bodyPr lIns="36576" tIns="36576" rIns="36576" bIns="36576"/>
            <a:lstStyle/>
            <a:p>
              <a:endParaRPr lang="en-US"/>
            </a:p>
          </p:txBody>
        </p:sp>
        <p:sp>
          <p:nvSpPr>
            <p:cNvPr id="70694" name="Rectangle 38"/>
            <p:cNvSpPr>
              <a:spLocks noChangeArrowheads="1"/>
            </p:cNvSpPr>
            <p:nvPr/>
          </p:nvSpPr>
          <p:spPr bwMode="auto">
            <a:xfrm>
              <a:off x="18288000" y="24803100"/>
              <a:ext cx="2057400" cy="742950"/>
            </a:xfrm>
            <a:prstGeom prst="rect">
              <a:avLst/>
            </a:prstGeom>
            <a:noFill/>
            <a:ln w="9525" algn="in">
              <a:solidFill>
                <a:srgbClr val="000000"/>
              </a:solidFill>
              <a:miter lim="800000"/>
              <a:headEnd/>
              <a:tailEnd/>
            </a:ln>
            <a:effectLst/>
          </p:spPr>
          <p:txBody>
            <a:bodyPr lIns="36576" tIns="36576" rIns="36576" bIns="36576"/>
            <a:lstStyle/>
            <a:p>
              <a:endParaRPr lang="en-US"/>
            </a:p>
          </p:txBody>
        </p:sp>
        <p:sp>
          <p:nvSpPr>
            <p:cNvPr id="70695" name="Rectangle 39"/>
            <p:cNvSpPr>
              <a:spLocks noChangeArrowheads="1"/>
            </p:cNvSpPr>
            <p:nvPr/>
          </p:nvSpPr>
          <p:spPr bwMode="auto">
            <a:xfrm>
              <a:off x="23202900" y="23431500"/>
              <a:ext cx="2057400" cy="742950"/>
            </a:xfrm>
            <a:prstGeom prst="rect">
              <a:avLst/>
            </a:prstGeom>
            <a:noFill/>
            <a:ln w="9525" algn="in">
              <a:solidFill>
                <a:srgbClr val="000000"/>
              </a:solidFill>
              <a:miter lim="800000"/>
              <a:headEnd/>
              <a:tailEnd/>
            </a:ln>
            <a:effectLst/>
          </p:spPr>
          <p:txBody>
            <a:bodyPr lIns="36576" tIns="36576" rIns="36576" bIns="36576"/>
            <a:lstStyle/>
            <a:p>
              <a:endParaRPr lang="en-US"/>
            </a:p>
          </p:txBody>
        </p:sp>
        <p:sp>
          <p:nvSpPr>
            <p:cNvPr id="70696" name="Line 40"/>
            <p:cNvSpPr>
              <a:spLocks noChangeShapeType="1"/>
            </p:cNvSpPr>
            <p:nvPr/>
          </p:nvSpPr>
          <p:spPr bwMode="auto">
            <a:xfrm>
              <a:off x="22517100" y="21031200"/>
              <a:ext cx="0" cy="3371850"/>
            </a:xfrm>
            <a:prstGeom prst="line">
              <a:avLst/>
            </a:prstGeom>
            <a:noFill/>
            <a:ln w="9525">
              <a:solidFill>
                <a:srgbClr val="000000"/>
              </a:solidFill>
              <a:round/>
              <a:headEnd/>
              <a:tailEnd/>
            </a:ln>
            <a:effectLst/>
          </p:spPr>
          <p:txBody>
            <a:bodyPr lIns="36576" tIns="36576" rIns="36576" bIns="36576"/>
            <a:lstStyle/>
            <a:p>
              <a:endParaRPr lang="en-US"/>
            </a:p>
          </p:txBody>
        </p:sp>
        <p:sp>
          <p:nvSpPr>
            <p:cNvPr id="70697" name="Line 41"/>
            <p:cNvSpPr>
              <a:spLocks noChangeShapeType="1"/>
            </p:cNvSpPr>
            <p:nvPr/>
          </p:nvSpPr>
          <p:spPr bwMode="auto">
            <a:xfrm>
              <a:off x="19316700" y="24403050"/>
              <a:ext cx="7086600" cy="0"/>
            </a:xfrm>
            <a:prstGeom prst="line">
              <a:avLst/>
            </a:prstGeom>
            <a:noFill/>
            <a:ln w="9525">
              <a:solidFill>
                <a:srgbClr val="000000"/>
              </a:solidFill>
              <a:round/>
              <a:headEnd/>
              <a:tailEnd/>
            </a:ln>
            <a:effectLst/>
          </p:spPr>
          <p:txBody>
            <a:bodyPr lIns="36576" tIns="36576" rIns="36576" bIns="36576"/>
            <a:lstStyle/>
            <a:p>
              <a:endParaRPr lang="en-US"/>
            </a:p>
          </p:txBody>
        </p:sp>
        <p:sp>
          <p:nvSpPr>
            <p:cNvPr id="70698" name="Line 42"/>
            <p:cNvSpPr>
              <a:spLocks noChangeShapeType="1"/>
            </p:cNvSpPr>
            <p:nvPr/>
          </p:nvSpPr>
          <p:spPr bwMode="auto">
            <a:xfrm>
              <a:off x="19316700" y="24403050"/>
              <a:ext cx="0" cy="400050"/>
            </a:xfrm>
            <a:prstGeom prst="line">
              <a:avLst/>
            </a:prstGeom>
            <a:noFill/>
            <a:ln w="9525">
              <a:solidFill>
                <a:srgbClr val="000000"/>
              </a:solidFill>
              <a:round/>
              <a:headEnd/>
              <a:tailEnd/>
            </a:ln>
            <a:effectLst/>
          </p:spPr>
          <p:txBody>
            <a:bodyPr lIns="36576" tIns="36576" rIns="36576" bIns="36576"/>
            <a:lstStyle/>
            <a:p>
              <a:endParaRPr lang="en-US"/>
            </a:p>
          </p:txBody>
        </p:sp>
        <p:sp>
          <p:nvSpPr>
            <p:cNvPr id="70699" name="Line 43"/>
            <p:cNvSpPr>
              <a:spLocks noChangeShapeType="1"/>
            </p:cNvSpPr>
            <p:nvPr/>
          </p:nvSpPr>
          <p:spPr bwMode="auto">
            <a:xfrm>
              <a:off x="21717000" y="24403050"/>
              <a:ext cx="0" cy="400050"/>
            </a:xfrm>
            <a:prstGeom prst="line">
              <a:avLst/>
            </a:prstGeom>
            <a:noFill/>
            <a:ln w="9525">
              <a:solidFill>
                <a:srgbClr val="000000"/>
              </a:solidFill>
              <a:round/>
              <a:headEnd/>
              <a:tailEnd/>
            </a:ln>
            <a:effectLst/>
          </p:spPr>
          <p:txBody>
            <a:bodyPr lIns="36576" tIns="36576" rIns="36576" bIns="36576"/>
            <a:lstStyle/>
            <a:p>
              <a:endParaRPr lang="en-US"/>
            </a:p>
          </p:txBody>
        </p:sp>
        <p:sp>
          <p:nvSpPr>
            <p:cNvPr id="70700" name="Line 44"/>
            <p:cNvSpPr>
              <a:spLocks noChangeShapeType="1"/>
            </p:cNvSpPr>
            <p:nvPr/>
          </p:nvSpPr>
          <p:spPr bwMode="auto">
            <a:xfrm>
              <a:off x="24060150" y="24403050"/>
              <a:ext cx="0" cy="400050"/>
            </a:xfrm>
            <a:prstGeom prst="line">
              <a:avLst/>
            </a:prstGeom>
            <a:noFill/>
            <a:ln w="9525">
              <a:solidFill>
                <a:srgbClr val="000000"/>
              </a:solidFill>
              <a:round/>
              <a:headEnd/>
              <a:tailEnd/>
            </a:ln>
            <a:effectLst/>
          </p:spPr>
          <p:txBody>
            <a:bodyPr lIns="36576" tIns="36576" rIns="36576" bIns="36576"/>
            <a:lstStyle/>
            <a:p>
              <a:endParaRPr lang="en-US"/>
            </a:p>
          </p:txBody>
        </p:sp>
        <p:sp>
          <p:nvSpPr>
            <p:cNvPr id="70701" name="Line 45"/>
            <p:cNvSpPr>
              <a:spLocks noChangeShapeType="1"/>
            </p:cNvSpPr>
            <p:nvPr/>
          </p:nvSpPr>
          <p:spPr bwMode="auto">
            <a:xfrm>
              <a:off x="26403300" y="24403050"/>
              <a:ext cx="0" cy="400050"/>
            </a:xfrm>
            <a:prstGeom prst="line">
              <a:avLst/>
            </a:prstGeom>
            <a:noFill/>
            <a:ln w="9525">
              <a:solidFill>
                <a:srgbClr val="000000"/>
              </a:solidFill>
              <a:round/>
              <a:headEnd/>
              <a:tailEnd/>
            </a:ln>
            <a:effectLst/>
          </p:spPr>
          <p:txBody>
            <a:bodyPr lIns="36576" tIns="36576" rIns="36576" bIns="36576"/>
            <a:lstStyle/>
            <a:p>
              <a:endParaRPr lang="en-US"/>
            </a:p>
          </p:txBody>
        </p:sp>
        <p:sp>
          <p:nvSpPr>
            <p:cNvPr id="70702" name="Line 46"/>
            <p:cNvSpPr>
              <a:spLocks noChangeShapeType="1"/>
            </p:cNvSpPr>
            <p:nvPr/>
          </p:nvSpPr>
          <p:spPr bwMode="auto">
            <a:xfrm>
              <a:off x="22517100" y="23802975"/>
              <a:ext cx="685800" cy="0"/>
            </a:xfrm>
            <a:prstGeom prst="line">
              <a:avLst/>
            </a:prstGeom>
            <a:noFill/>
            <a:ln w="9525">
              <a:solidFill>
                <a:srgbClr val="000000"/>
              </a:solidFill>
              <a:round/>
              <a:headEnd/>
              <a:tailEnd/>
            </a:ln>
            <a:effectLst/>
          </p:spPr>
          <p:txBody>
            <a:bodyPr lIns="36576" tIns="36576" rIns="36576" bIns="36576"/>
            <a:lstStyle/>
            <a:p>
              <a:endParaRPr lang="en-US"/>
            </a:p>
          </p:txBody>
        </p:sp>
        <p:sp>
          <p:nvSpPr>
            <p:cNvPr id="70703" name="Line 47"/>
            <p:cNvSpPr>
              <a:spLocks noChangeShapeType="1"/>
            </p:cNvSpPr>
            <p:nvPr/>
          </p:nvSpPr>
          <p:spPr bwMode="auto">
            <a:xfrm>
              <a:off x="22517100" y="22831425"/>
              <a:ext cx="685800" cy="0"/>
            </a:xfrm>
            <a:prstGeom prst="line">
              <a:avLst/>
            </a:prstGeom>
            <a:noFill/>
            <a:ln w="9525">
              <a:solidFill>
                <a:srgbClr val="000000"/>
              </a:solidFill>
              <a:round/>
              <a:headEnd/>
              <a:tailEnd/>
            </a:ln>
            <a:effectLst/>
          </p:spPr>
          <p:txBody>
            <a:bodyPr lIns="36576" tIns="36576" rIns="36576" bIns="36576"/>
            <a:lstStyle/>
            <a:p>
              <a:endParaRPr lang="en-US"/>
            </a:p>
          </p:txBody>
        </p:sp>
        <p:sp>
          <p:nvSpPr>
            <p:cNvPr id="70704" name="Line 48"/>
            <p:cNvSpPr>
              <a:spLocks noChangeShapeType="1"/>
            </p:cNvSpPr>
            <p:nvPr/>
          </p:nvSpPr>
          <p:spPr bwMode="auto">
            <a:xfrm>
              <a:off x="22517100" y="21917025"/>
              <a:ext cx="685800" cy="0"/>
            </a:xfrm>
            <a:prstGeom prst="line">
              <a:avLst/>
            </a:prstGeom>
            <a:noFill/>
            <a:ln w="9525">
              <a:solidFill>
                <a:srgbClr val="000000"/>
              </a:solidFill>
              <a:round/>
              <a:headEnd/>
              <a:tailEnd/>
            </a:ln>
            <a:effectLst/>
          </p:spPr>
          <p:txBody>
            <a:bodyPr lIns="36576" tIns="36576" rIns="36576" bIns="36576"/>
            <a:lstStyle/>
            <a:p>
              <a:endParaRPr lang="en-US"/>
            </a:p>
          </p:txBody>
        </p:sp>
      </p:grpSp>
      <p:sp>
        <p:nvSpPr>
          <p:cNvPr id="70705" name="Text Box 49"/>
          <p:cNvSpPr txBox="1">
            <a:spLocks noChangeArrowheads="1"/>
          </p:cNvSpPr>
          <p:nvPr/>
        </p:nvSpPr>
        <p:spPr bwMode="auto">
          <a:xfrm>
            <a:off x="24269700" y="21297900"/>
            <a:ext cx="2171700" cy="400050"/>
          </a:xfrm>
          <a:prstGeom prst="rect">
            <a:avLst/>
          </a:prstGeom>
          <a:noFill/>
          <a:ln w="9525" algn="in">
            <a:noFill/>
            <a:miter lim="800000"/>
            <a:headEnd/>
            <a:tailEnd/>
          </a:ln>
          <a:effectLst/>
        </p:spPr>
        <p:txBody>
          <a:bodyPr lIns="36576" tIns="36576" rIns="36576" bIns="36576"/>
          <a:lstStyle/>
          <a:p>
            <a:r>
              <a:rPr lang="en-US" sz="2000" b="1">
                <a:solidFill>
                  <a:srgbClr val="000000"/>
                </a:solidFill>
                <a:latin typeface="Verdana" pitchFamily="34" charset="0"/>
              </a:rPr>
              <a:t>Command</a:t>
            </a:r>
            <a:endParaRPr lang="en-US"/>
          </a:p>
        </p:txBody>
      </p:sp>
      <p:sp>
        <p:nvSpPr>
          <p:cNvPr id="70706" name="Text Box 50"/>
          <p:cNvSpPr txBox="1">
            <a:spLocks noChangeArrowheads="1"/>
          </p:cNvSpPr>
          <p:nvPr/>
        </p:nvSpPr>
        <p:spPr bwMode="auto">
          <a:xfrm>
            <a:off x="25412700" y="22898100"/>
            <a:ext cx="2457450" cy="1085850"/>
          </a:xfrm>
          <a:prstGeom prst="rect">
            <a:avLst/>
          </a:prstGeom>
          <a:noFill/>
          <a:ln w="9525" algn="in">
            <a:noFill/>
            <a:miter lim="800000"/>
            <a:headEnd/>
            <a:tailEnd/>
          </a:ln>
          <a:effectLst/>
        </p:spPr>
        <p:txBody>
          <a:bodyPr lIns="36576" tIns="36576" rIns="36576" bIns="36576"/>
          <a:lstStyle/>
          <a:p>
            <a:r>
              <a:rPr lang="en-US" sz="2000" b="1">
                <a:solidFill>
                  <a:srgbClr val="000000"/>
                </a:solidFill>
                <a:latin typeface="Verdana" pitchFamily="34" charset="0"/>
              </a:rPr>
              <a:t>Command Staff</a:t>
            </a:r>
            <a:endParaRPr lang="en-US"/>
          </a:p>
        </p:txBody>
      </p:sp>
      <p:sp>
        <p:nvSpPr>
          <p:cNvPr id="70707" name="Text Box 51"/>
          <p:cNvSpPr txBox="1">
            <a:spLocks noChangeArrowheads="1"/>
          </p:cNvSpPr>
          <p:nvPr/>
        </p:nvSpPr>
        <p:spPr bwMode="auto">
          <a:xfrm>
            <a:off x="25755600" y="24726900"/>
            <a:ext cx="2286000" cy="914400"/>
          </a:xfrm>
          <a:prstGeom prst="rect">
            <a:avLst/>
          </a:prstGeom>
          <a:noFill/>
          <a:ln w="9525" algn="in">
            <a:noFill/>
            <a:miter lim="800000"/>
            <a:headEnd/>
            <a:tailEnd/>
          </a:ln>
          <a:effectLst/>
        </p:spPr>
        <p:txBody>
          <a:bodyPr lIns="36576" tIns="36576" rIns="36576" bIns="36576"/>
          <a:lstStyle/>
          <a:p>
            <a:r>
              <a:rPr lang="en-US" sz="2000" b="1">
                <a:solidFill>
                  <a:srgbClr val="000000"/>
                </a:solidFill>
                <a:latin typeface="Verdana" pitchFamily="34" charset="0"/>
              </a:rPr>
              <a:t>General Staff</a:t>
            </a:r>
            <a:endParaRPr lang="en-US"/>
          </a:p>
        </p:txBody>
      </p:sp>
      <p:sp>
        <p:nvSpPr>
          <p:cNvPr id="70708" name="AutoShape 52"/>
          <p:cNvSpPr>
            <a:spLocks noChangeArrowheads="1"/>
          </p:cNvSpPr>
          <p:nvPr/>
        </p:nvSpPr>
        <p:spPr bwMode="auto">
          <a:xfrm rot="15854744" flipV="1">
            <a:off x="25222994" y="23830756"/>
            <a:ext cx="1447800" cy="1525588"/>
          </a:xfrm>
          <a:custGeom>
            <a:avLst/>
            <a:gdLst>
              <a:gd name="G0" fmla="+- 2820123 0 0"/>
              <a:gd name="G1" fmla="+- -6374173 0 0"/>
              <a:gd name="G2" fmla="+- 2820123 0 -6374173"/>
              <a:gd name="G3" fmla="+- 10800 0 0"/>
              <a:gd name="G4" fmla="+- 0 0 2820123"/>
              <a:gd name="T0" fmla="*/ 360 256 1"/>
              <a:gd name="T1" fmla="*/ 0 256 1"/>
              <a:gd name="G5" fmla="+- G2 T0 T1"/>
              <a:gd name="G6" fmla="?: G2 G2 G5"/>
              <a:gd name="G7" fmla="+- 0 0 G6"/>
              <a:gd name="G8" fmla="+- 7184 0 0"/>
              <a:gd name="G9" fmla="+- 0 0 -6374173"/>
              <a:gd name="G10" fmla="+- 7184 0 2700"/>
              <a:gd name="G11" fmla="cos G10 2820123"/>
              <a:gd name="G12" fmla="sin G10 2820123"/>
              <a:gd name="G13" fmla="cos 13500 2820123"/>
              <a:gd name="G14" fmla="sin 13500 2820123"/>
              <a:gd name="G15" fmla="+- G11 10800 0"/>
              <a:gd name="G16" fmla="+- G12 10800 0"/>
              <a:gd name="G17" fmla="+- G13 10800 0"/>
              <a:gd name="G18" fmla="+- G14 10800 0"/>
              <a:gd name="G19" fmla="*/ 7184 1 2"/>
              <a:gd name="G20" fmla="+- G19 5400 0"/>
              <a:gd name="G21" fmla="cos G20 2820123"/>
              <a:gd name="G22" fmla="sin G20 2820123"/>
              <a:gd name="G23" fmla="+- G21 10800 0"/>
              <a:gd name="G24" fmla="+- G12 G23 G22"/>
              <a:gd name="G25" fmla="+- G22 G23 G11"/>
              <a:gd name="G26" fmla="cos 10800 2820123"/>
              <a:gd name="G27" fmla="sin 10800 2820123"/>
              <a:gd name="G28" fmla="cos 7184 2820123"/>
              <a:gd name="G29" fmla="sin 7184 2820123"/>
              <a:gd name="G30" fmla="+- G26 10800 0"/>
              <a:gd name="G31" fmla="+- G27 10800 0"/>
              <a:gd name="G32" fmla="+- G28 10800 0"/>
              <a:gd name="G33" fmla="+- G29 10800 0"/>
              <a:gd name="G34" fmla="+- G19 5400 0"/>
              <a:gd name="G35" fmla="cos G34 -6374173"/>
              <a:gd name="G36" fmla="sin G34 -6374173"/>
              <a:gd name="G37" fmla="+/ -6374173 2820123 2"/>
              <a:gd name="T2" fmla="*/ 180 256 1"/>
              <a:gd name="T3" fmla="*/ 0 256 1"/>
              <a:gd name="G38" fmla="+- G37 T2 T3"/>
              <a:gd name="G39" fmla="?: G2 G37 G38"/>
              <a:gd name="G40" fmla="cos 10800 G39"/>
              <a:gd name="G41" fmla="sin 10800 G39"/>
              <a:gd name="G42" fmla="cos 7184 G39"/>
              <a:gd name="G43" fmla="sin 7184 G39"/>
              <a:gd name="G44" fmla="+- G40 10800 0"/>
              <a:gd name="G45" fmla="+- G41 10800 0"/>
              <a:gd name="G46" fmla="+- G42 10800 0"/>
              <a:gd name="G47" fmla="+- G43 10800 0"/>
              <a:gd name="G48" fmla="+- G35 10800 0"/>
              <a:gd name="G49" fmla="+- G36 10800 0"/>
              <a:gd name="T4" fmla="*/ 20412 w 21600"/>
              <a:gd name="T5" fmla="*/ 5877 h 21600"/>
              <a:gd name="T6" fmla="*/ 9663 w 21600"/>
              <a:gd name="T7" fmla="*/ 1880 h 21600"/>
              <a:gd name="T8" fmla="*/ 17194 w 21600"/>
              <a:gd name="T9" fmla="*/ 7525 h 21600"/>
              <a:gd name="T10" fmla="*/ 20668 w 21600"/>
              <a:gd name="T11" fmla="*/ 20012 h 21600"/>
              <a:gd name="T12" fmla="*/ 14295 w 21600"/>
              <a:gd name="T13" fmla="*/ 20231 h 21600"/>
              <a:gd name="T14" fmla="*/ 14077 w 21600"/>
              <a:gd name="T15" fmla="*/ 13859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051" y="15702"/>
                </a:moveTo>
                <a:cubicBezTo>
                  <a:pt x="17293" y="14372"/>
                  <a:pt x="17984" y="12619"/>
                  <a:pt x="17984" y="10800"/>
                </a:cubicBezTo>
                <a:cubicBezTo>
                  <a:pt x="17984" y="6832"/>
                  <a:pt x="14767" y="3616"/>
                  <a:pt x="10800" y="3616"/>
                </a:cubicBezTo>
                <a:cubicBezTo>
                  <a:pt x="10496" y="3615"/>
                  <a:pt x="10193" y="3635"/>
                  <a:pt x="9891" y="3673"/>
                </a:cubicBezTo>
                <a:lnTo>
                  <a:pt x="9434" y="86"/>
                </a:lnTo>
                <a:cubicBezTo>
                  <a:pt x="9887" y="28"/>
                  <a:pt x="10343" y="-1"/>
                  <a:pt x="10800" y="0"/>
                </a:cubicBezTo>
                <a:cubicBezTo>
                  <a:pt x="16764" y="0"/>
                  <a:pt x="21600" y="4835"/>
                  <a:pt x="21600" y="10800"/>
                </a:cubicBezTo>
                <a:cubicBezTo>
                  <a:pt x="21600" y="13535"/>
                  <a:pt x="20561" y="16170"/>
                  <a:pt x="18694" y="18169"/>
                </a:cubicBezTo>
                <a:lnTo>
                  <a:pt x="20668" y="20012"/>
                </a:lnTo>
                <a:lnTo>
                  <a:pt x="14295" y="20231"/>
                </a:lnTo>
                <a:lnTo>
                  <a:pt x="14077" y="13859"/>
                </a:lnTo>
                <a:lnTo>
                  <a:pt x="16051" y="15702"/>
                </a:lnTo>
                <a:close/>
              </a:path>
            </a:pathLst>
          </a:custGeom>
          <a:solidFill>
            <a:srgbClr val="006600"/>
          </a:solidFill>
          <a:ln w="9525" algn="in">
            <a:solidFill>
              <a:srgbClr val="000000"/>
            </a:solidFill>
            <a:miter lim="800000"/>
            <a:headEnd/>
            <a:tailEnd/>
          </a:ln>
          <a:effectLst/>
        </p:spPr>
        <p:txBody>
          <a:bodyPr lIns="36576" tIns="36576" rIns="36576" bIns="36576"/>
          <a:lstStyle/>
          <a:p>
            <a:endParaRPr lang="en-US"/>
          </a:p>
        </p:txBody>
      </p:sp>
      <p:sp>
        <p:nvSpPr>
          <p:cNvPr id="70709" name="AutoShape 53"/>
          <p:cNvSpPr>
            <a:spLocks noChangeArrowheads="1"/>
          </p:cNvSpPr>
          <p:nvPr/>
        </p:nvSpPr>
        <p:spPr bwMode="auto">
          <a:xfrm rot="15854744" flipV="1">
            <a:off x="24022844" y="22687756"/>
            <a:ext cx="1447800" cy="1525588"/>
          </a:xfrm>
          <a:custGeom>
            <a:avLst/>
            <a:gdLst>
              <a:gd name="G0" fmla="+- 2820123 0 0"/>
              <a:gd name="G1" fmla="+- -6374173 0 0"/>
              <a:gd name="G2" fmla="+- 2820123 0 -6374173"/>
              <a:gd name="G3" fmla="+- 10800 0 0"/>
              <a:gd name="G4" fmla="+- 0 0 2820123"/>
              <a:gd name="T0" fmla="*/ 360 256 1"/>
              <a:gd name="T1" fmla="*/ 0 256 1"/>
              <a:gd name="G5" fmla="+- G2 T0 T1"/>
              <a:gd name="G6" fmla="?: G2 G2 G5"/>
              <a:gd name="G7" fmla="+- 0 0 G6"/>
              <a:gd name="G8" fmla="+- 7184 0 0"/>
              <a:gd name="G9" fmla="+- 0 0 -6374173"/>
              <a:gd name="G10" fmla="+- 7184 0 2700"/>
              <a:gd name="G11" fmla="cos G10 2820123"/>
              <a:gd name="G12" fmla="sin G10 2820123"/>
              <a:gd name="G13" fmla="cos 13500 2820123"/>
              <a:gd name="G14" fmla="sin 13500 2820123"/>
              <a:gd name="G15" fmla="+- G11 10800 0"/>
              <a:gd name="G16" fmla="+- G12 10800 0"/>
              <a:gd name="G17" fmla="+- G13 10800 0"/>
              <a:gd name="G18" fmla="+- G14 10800 0"/>
              <a:gd name="G19" fmla="*/ 7184 1 2"/>
              <a:gd name="G20" fmla="+- G19 5400 0"/>
              <a:gd name="G21" fmla="cos G20 2820123"/>
              <a:gd name="G22" fmla="sin G20 2820123"/>
              <a:gd name="G23" fmla="+- G21 10800 0"/>
              <a:gd name="G24" fmla="+- G12 G23 G22"/>
              <a:gd name="G25" fmla="+- G22 G23 G11"/>
              <a:gd name="G26" fmla="cos 10800 2820123"/>
              <a:gd name="G27" fmla="sin 10800 2820123"/>
              <a:gd name="G28" fmla="cos 7184 2820123"/>
              <a:gd name="G29" fmla="sin 7184 2820123"/>
              <a:gd name="G30" fmla="+- G26 10800 0"/>
              <a:gd name="G31" fmla="+- G27 10800 0"/>
              <a:gd name="G32" fmla="+- G28 10800 0"/>
              <a:gd name="G33" fmla="+- G29 10800 0"/>
              <a:gd name="G34" fmla="+- G19 5400 0"/>
              <a:gd name="G35" fmla="cos G34 -6374173"/>
              <a:gd name="G36" fmla="sin G34 -6374173"/>
              <a:gd name="G37" fmla="+/ -6374173 2820123 2"/>
              <a:gd name="T2" fmla="*/ 180 256 1"/>
              <a:gd name="T3" fmla="*/ 0 256 1"/>
              <a:gd name="G38" fmla="+- G37 T2 T3"/>
              <a:gd name="G39" fmla="?: G2 G37 G38"/>
              <a:gd name="G40" fmla="cos 10800 G39"/>
              <a:gd name="G41" fmla="sin 10800 G39"/>
              <a:gd name="G42" fmla="cos 7184 G39"/>
              <a:gd name="G43" fmla="sin 7184 G39"/>
              <a:gd name="G44" fmla="+- G40 10800 0"/>
              <a:gd name="G45" fmla="+- G41 10800 0"/>
              <a:gd name="G46" fmla="+- G42 10800 0"/>
              <a:gd name="G47" fmla="+- G43 10800 0"/>
              <a:gd name="G48" fmla="+- G35 10800 0"/>
              <a:gd name="G49" fmla="+- G36 10800 0"/>
              <a:gd name="T4" fmla="*/ 20412 w 21600"/>
              <a:gd name="T5" fmla="*/ 5877 h 21600"/>
              <a:gd name="T6" fmla="*/ 9663 w 21600"/>
              <a:gd name="T7" fmla="*/ 1880 h 21600"/>
              <a:gd name="T8" fmla="*/ 17194 w 21600"/>
              <a:gd name="T9" fmla="*/ 7525 h 21600"/>
              <a:gd name="T10" fmla="*/ 20668 w 21600"/>
              <a:gd name="T11" fmla="*/ 20012 h 21600"/>
              <a:gd name="T12" fmla="*/ 14295 w 21600"/>
              <a:gd name="T13" fmla="*/ 20231 h 21600"/>
              <a:gd name="T14" fmla="*/ 14077 w 21600"/>
              <a:gd name="T15" fmla="*/ 13859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051" y="15702"/>
                </a:moveTo>
                <a:cubicBezTo>
                  <a:pt x="17293" y="14372"/>
                  <a:pt x="17984" y="12619"/>
                  <a:pt x="17984" y="10800"/>
                </a:cubicBezTo>
                <a:cubicBezTo>
                  <a:pt x="17984" y="6832"/>
                  <a:pt x="14767" y="3616"/>
                  <a:pt x="10800" y="3616"/>
                </a:cubicBezTo>
                <a:cubicBezTo>
                  <a:pt x="10496" y="3615"/>
                  <a:pt x="10193" y="3635"/>
                  <a:pt x="9891" y="3673"/>
                </a:cubicBezTo>
                <a:lnTo>
                  <a:pt x="9434" y="86"/>
                </a:lnTo>
                <a:cubicBezTo>
                  <a:pt x="9887" y="28"/>
                  <a:pt x="10343" y="-1"/>
                  <a:pt x="10800" y="0"/>
                </a:cubicBezTo>
                <a:cubicBezTo>
                  <a:pt x="16764" y="0"/>
                  <a:pt x="21600" y="4835"/>
                  <a:pt x="21600" y="10800"/>
                </a:cubicBezTo>
                <a:cubicBezTo>
                  <a:pt x="21600" y="13535"/>
                  <a:pt x="20561" y="16170"/>
                  <a:pt x="18694" y="18169"/>
                </a:cubicBezTo>
                <a:lnTo>
                  <a:pt x="20668" y="20012"/>
                </a:lnTo>
                <a:lnTo>
                  <a:pt x="14295" y="20231"/>
                </a:lnTo>
                <a:lnTo>
                  <a:pt x="14077" y="13859"/>
                </a:lnTo>
                <a:lnTo>
                  <a:pt x="16051" y="15702"/>
                </a:lnTo>
                <a:close/>
              </a:path>
            </a:pathLst>
          </a:custGeom>
          <a:solidFill>
            <a:srgbClr val="006600"/>
          </a:solidFill>
          <a:ln w="9525" algn="in">
            <a:solidFill>
              <a:srgbClr val="000000"/>
            </a:solidFill>
            <a:miter lim="800000"/>
            <a:headEnd/>
            <a:tailEnd/>
          </a:ln>
          <a:effectLst/>
        </p:spPr>
        <p:txBody>
          <a:bodyPr lIns="36576" tIns="36576" rIns="36576" bIns="36576"/>
          <a:lstStyle/>
          <a:p>
            <a:endParaRPr lang="en-US"/>
          </a:p>
        </p:txBody>
      </p:sp>
      <p:sp>
        <p:nvSpPr>
          <p:cNvPr id="70710" name="AutoShape 54"/>
          <p:cNvSpPr>
            <a:spLocks noChangeArrowheads="1"/>
          </p:cNvSpPr>
          <p:nvPr/>
        </p:nvSpPr>
        <p:spPr bwMode="auto">
          <a:xfrm rot="15854744" flipV="1">
            <a:off x="22765544" y="21030406"/>
            <a:ext cx="1447800" cy="1525588"/>
          </a:xfrm>
          <a:custGeom>
            <a:avLst/>
            <a:gdLst>
              <a:gd name="G0" fmla="+- 2820123 0 0"/>
              <a:gd name="G1" fmla="+- -6374173 0 0"/>
              <a:gd name="G2" fmla="+- 2820123 0 -6374173"/>
              <a:gd name="G3" fmla="+- 10800 0 0"/>
              <a:gd name="G4" fmla="+- 0 0 2820123"/>
              <a:gd name="T0" fmla="*/ 360 256 1"/>
              <a:gd name="T1" fmla="*/ 0 256 1"/>
              <a:gd name="G5" fmla="+- G2 T0 T1"/>
              <a:gd name="G6" fmla="?: G2 G2 G5"/>
              <a:gd name="G7" fmla="+- 0 0 G6"/>
              <a:gd name="G8" fmla="+- 7184 0 0"/>
              <a:gd name="G9" fmla="+- 0 0 -6374173"/>
              <a:gd name="G10" fmla="+- 7184 0 2700"/>
              <a:gd name="G11" fmla="cos G10 2820123"/>
              <a:gd name="G12" fmla="sin G10 2820123"/>
              <a:gd name="G13" fmla="cos 13500 2820123"/>
              <a:gd name="G14" fmla="sin 13500 2820123"/>
              <a:gd name="G15" fmla="+- G11 10800 0"/>
              <a:gd name="G16" fmla="+- G12 10800 0"/>
              <a:gd name="G17" fmla="+- G13 10800 0"/>
              <a:gd name="G18" fmla="+- G14 10800 0"/>
              <a:gd name="G19" fmla="*/ 7184 1 2"/>
              <a:gd name="G20" fmla="+- G19 5400 0"/>
              <a:gd name="G21" fmla="cos G20 2820123"/>
              <a:gd name="G22" fmla="sin G20 2820123"/>
              <a:gd name="G23" fmla="+- G21 10800 0"/>
              <a:gd name="G24" fmla="+- G12 G23 G22"/>
              <a:gd name="G25" fmla="+- G22 G23 G11"/>
              <a:gd name="G26" fmla="cos 10800 2820123"/>
              <a:gd name="G27" fmla="sin 10800 2820123"/>
              <a:gd name="G28" fmla="cos 7184 2820123"/>
              <a:gd name="G29" fmla="sin 7184 2820123"/>
              <a:gd name="G30" fmla="+- G26 10800 0"/>
              <a:gd name="G31" fmla="+- G27 10800 0"/>
              <a:gd name="G32" fmla="+- G28 10800 0"/>
              <a:gd name="G33" fmla="+- G29 10800 0"/>
              <a:gd name="G34" fmla="+- G19 5400 0"/>
              <a:gd name="G35" fmla="cos G34 -6374173"/>
              <a:gd name="G36" fmla="sin G34 -6374173"/>
              <a:gd name="G37" fmla="+/ -6374173 2820123 2"/>
              <a:gd name="T2" fmla="*/ 180 256 1"/>
              <a:gd name="T3" fmla="*/ 0 256 1"/>
              <a:gd name="G38" fmla="+- G37 T2 T3"/>
              <a:gd name="G39" fmla="?: G2 G37 G38"/>
              <a:gd name="G40" fmla="cos 10800 G39"/>
              <a:gd name="G41" fmla="sin 10800 G39"/>
              <a:gd name="G42" fmla="cos 7184 G39"/>
              <a:gd name="G43" fmla="sin 7184 G39"/>
              <a:gd name="G44" fmla="+- G40 10800 0"/>
              <a:gd name="G45" fmla="+- G41 10800 0"/>
              <a:gd name="G46" fmla="+- G42 10800 0"/>
              <a:gd name="G47" fmla="+- G43 10800 0"/>
              <a:gd name="G48" fmla="+- G35 10800 0"/>
              <a:gd name="G49" fmla="+- G36 10800 0"/>
              <a:gd name="T4" fmla="*/ 20412 w 21600"/>
              <a:gd name="T5" fmla="*/ 5877 h 21600"/>
              <a:gd name="T6" fmla="*/ 9663 w 21600"/>
              <a:gd name="T7" fmla="*/ 1880 h 21600"/>
              <a:gd name="T8" fmla="*/ 17194 w 21600"/>
              <a:gd name="T9" fmla="*/ 7525 h 21600"/>
              <a:gd name="T10" fmla="*/ 20668 w 21600"/>
              <a:gd name="T11" fmla="*/ 20012 h 21600"/>
              <a:gd name="T12" fmla="*/ 14295 w 21600"/>
              <a:gd name="T13" fmla="*/ 20231 h 21600"/>
              <a:gd name="T14" fmla="*/ 14077 w 21600"/>
              <a:gd name="T15" fmla="*/ 13859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051" y="15702"/>
                </a:moveTo>
                <a:cubicBezTo>
                  <a:pt x="17293" y="14372"/>
                  <a:pt x="17984" y="12619"/>
                  <a:pt x="17984" y="10800"/>
                </a:cubicBezTo>
                <a:cubicBezTo>
                  <a:pt x="17984" y="6832"/>
                  <a:pt x="14767" y="3616"/>
                  <a:pt x="10800" y="3616"/>
                </a:cubicBezTo>
                <a:cubicBezTo>
                  <a:pt x="10496" y="3615"/>
                  <a:pt x="10193" y="3635"/>
                  <a:pt x="9891" y="3673"/>
                </a:cubicBezTo>
                <a:lnTo>
                  <a:pt x="9434" y="86"/>
                </a:lnTo>
                <a:cubicBezTo>
                  <a:pt x="9887" y="28"/>
                  <a:pt x="10343" y="-1"/>
                  <a:pt x="10800" y="0"/>
                </a:cubicBezTo>
                <a:cubicBezTo>
                  <a:pt x="16764" y="0"/>
                  <a:pt x="21600" y="4835"/>
                  <a:pt x="21600" y="10800"/>
                </a:cubicBezTo>
                <a:cubicBezTo>
                  <a:pt x="21600" y="13535"/>
                  <a:pt x="20561" y="16170"/>
                  <a:pt x="18694" y="18169"/>
                </a:cubicBezTo>
                <a:lnTo>
                  <a:pt x="20668" y="20012"/>
                </a:lnTo>
                <a:lnTo>
                  <a:pt x="14295" y="20231"/>
                </a:lnTo>
                <a:lnTo>
                  <a:pt x="14077" y="13859"/>
                </a:lnTo>
                <a:lnTo>
                  <a:pt x="16051" y="15702"/>
                </a:lnTo>
                <a:close/>
              </a:path>
            </a:pathLst>
          </a:custGeom>
          <a:solidFill>
            <a:srgbClr val="006600"/>
          </a:solidFill>
          <a:ln w="9525" algn="in">
            <a:solidFill>
              <a:srgbClr val="000000"/>
            </a:solidFill>
            <a:miter lim="800000"/>
            <a:headEnd/>
            <a:tailEnd/>
          </a:ln>
          <a:effectLst/>
        </p:spPr>
        <p:txBody>
          <a:bodyPr lIns="36576" tIns="36576" rIns="36576" bIns="36576"/>
          <a:lstStyle/>
          <a:p>
            <a:endParaRPr lang="en-US"/>
          </a:p>
        </p:txBody>
      </p:sp>
      <p:pic>
        <p:nvPicPr>
          <p:cNvPr id="70711" name="Picture 55" descr="NIMS Document Figure 1"/>
          <p:cNvPicPr>
            <a:picLocks noChangeAspect="1" noChangeArrowheads="1"/>
          </p:cNvPicPr>
          <p:nvPr>
            <p:ph sz="half" idx="2"/>
          </p:nvPr>
        </p:nvPicPr>
        <p:blipFill>
          <a:blip r:embed="rId2"/>
          <a:srcRect/>
          <a:stretch>
            <a:fillRect/>
          </a:stretch>
        </p:blipFill>
        <p:spPr>
          <a:xfrm>
            <a:off x="762000" y="2627313"/>
            <a:ext cx="7391400" cy="2608262"/>
          </a:xfrm>
          <a:noFill/>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US" sz="4000" b="0"/>
              <a:t>Incident Commander Responsibilities</a:t>
            </a:r>
          </a:p>
        </p:txBody>
      </p:sp>
      <p:sp>
        <p:nvSpPr>
          <p:cNvPr id="71683" name="Rectangle 3"/>
          <p:cNvSpPr>
            <a:spLocks noGrp="1" noChangeArrowheads="1"/>
          </p:cNvSpPr>
          <p:nvPr>
            <p:ph type="body" idx="1"/>
          </p:nvPr>
        </p:nvSpPr>
        <p:spPr/>
        <p:txBody>
          <a:bodyPr/>
          <a:lstStyle/>
          <a:p>
            <a:pPr>
              <a:lnSpc>
                <a:spcPct val="90000"/>
              </a:lnSpc>
            </a:pPr>
            <a:r>
              <a:rPr lang="en-US"/>
              <a:t>Ensure your clear authority and know agency policy</a:t>
            </a:r>
          </a:p>
          <a:p>
            <a:pPr>
              <a:lnSpc>
                <a:spcPct val="90000"/>
              </a:lnSpc>
            </a:pPr>
            <a:r>
              <a:rPr lang="en-US"/>
              <a:t>Ensure incident safety</a:t>
            </a:r>
          </a:p>
          <a:p>
            <a:pPr>
              <a:lnSpc>
                <a:spcPct val="90000"/>
              </a:lnSpc>
            </a:pPr>
            <a:r>
              <a:rPr lang="en-US"/>
              <a:t>Establish an Incident Command Post</a:t>
            </a:r>
          </a:p>
          <a:p>
            <a:pPr>
              <a:lnSpc>
                <a:spcPct val="90000"/>
              </a:lnSpc>
            </a:pPr>
            <a:r>
              <a:rPr lang="en-US"/>
              <a:t>Obtain a briefing form the prior Incident Commander and/or assess the situation</a:t>
            </a:r>
          </a:p>
          <a:p>
            <a:pPr>
              <a:lnSpc>
                <a:spcPct val="90000"/>
              </a:lnSpc>
            </a:pPr>
            <a:r>
              <a:rPr lang="en-US"/>
              <a:t>Establish immediate priorities</a:t>
            </a:r>
          </a:p>
          <a:p>
            <a:pPr>
              <a:lnSpc>
                <a:spcPct val="90000"/>
              </a:lnSpc>
              <a:buFont typeface="Wingdings" pitchFamily="2" charset="2"/>
              <a:buNone/>
            </a:pPr>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r>
              <a:rPr lang="en-US" sz="4000" b="0"/>
              <a:t>Incident Commander Responsibilities</a:t>
            </a:r>
          </a:p>
        </p:txBody>
      </p:sp>
      <p:sp>
        <p:nvSpPr>
          <p:cNvPr id="72707" name="Rectangle 3"/>
          <p:cNvSpPr>
            <a:spLocks noGrp="1" noChangeArrowheads="1"/>
          </p:cNvSpPr>
          <p:nvPr>
            <p:ph type="body" idx="1"/>
          </p:nvPr>
        </p:nvSpPr>
        <p:spPr/>
        <p:txBody>
          <a:bodyPr/>
          <a:lstStyle/>
          <a:p>
            <a:r>
              <a:rPr lang="en-US" sz="2800"/>
              <a:t>Determine incident objectives and strategy(s) to be followed</a:t>
            </a:r>
          </a:p>
          <a:p>
            <a:r>
              <a:rPr lang="en-US" sz="2800"/>
              <a:t>Establish the level of organization needed and continuously monitor the operation and effectiveness of that organization</a:t>
            </a:r>
          </a:p>
          <a:p>
            <a:r>
              <a:rPr lang="en-US" sz="2800"/>
              <a:t>Manage planning meetings as required</a:t>
            </a:r>
          </a:p>
          <a:p>
            <a:r>
              <a:rPr lang="en-US" sz="2800"/>
              <a:t>Approve and implement the Incident Action Plan</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n-US" sz="4000" b="0"/>
              <a:t>Incident Commander Responsibilities</a:t>
            </a:r>
          </a:p>
        </p:txBody>
      </p:sp>
      <p:sp>
        <p:nvSpPr>
          <p:cNvPr id="73731" name="Rectangle 3"/>
          <p:cNvSpPr>
            <a:spLocks noGrp="1" noChangeArrowheads="1"/>
          </p:cNvSpPr>
          <p:nvPr>
            <p:ph type="body" idx="1"/>
          </p:nvPr>
        </p:nvSpPr>
        <p:spPr/>
        <p:txBody>
          <a:bodyPr/>
          <a:lstStyle/>
          <a:p>
            <a:r>
              <a:rPr lang="en-US" sz="2800"/>
              <a:t>Coordinate the activities of the Command and General Staff</a:t>
            </a:r>
          </a:p>
          <a:p>
            <a:r>
              <a:rPr lang="en-US" sz="2800"/>
              <a:t>Approve requests for additional resources or for the release of resources</a:t>
            </a:r>
          </a:p>
          <a:p>
            <a:r>
              <a:rPr lang="en-US" sz="2800"/>
              <a:t>Approve the use of students, volunteers and auxiliary personnel</a:t>
            </a:r>
          </a:p>
          <a:p>
            <a:r>
              <a:rPr lang="en-US" sz="2800"/>
              <a:t>Authorize the release of information to the news media</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r>
              <a:rPr lang="en-US" sz="4000" b="0"/>
              <a:t>Incident Commander Responsibilities</a:t>
            </a:r>
          </a:p>
        </p:txBody>
      </p:sp>
      <p:sp>
        <p:nvSpPr>
          <p:cNvPr id="74755" name="Rectangle 3"/>
          <p:cNvSpPr>
            <a:spLocks noGrp="1" noChangeArrowheads="1"/>
          </p:cNvSpPr>
          <p:nvPr>
            <p:ph type="body" idx="1"/>
          </p:nvPr>
        </p:nvSpPr>
        <p:spPr/>
        <p:txBody>
          <a:bodyPr/>
          <a:lstStyle/>
          <a:p>
            <a:r>
              <a:rPr lang="en-US"/>
              <a:t>Order demobilization of the incident when appropriate</a:t>
            </a:r>
          </a:p>
          <a:p>
            <a:r>
              <a:rPr lang="en-US"/>
              <a:t>Ensure incident after-action reports are complete</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en-US"/>
              <a:t>ICS Command Staff Positions</a:t>
            </a:r>
          </a:p>
        </p:txBody>
      </p:sp>
      <p:sp>
        <p:nvSpPr>
          <p:cNvPr id="75779" name="Rectangle 3"/>
          <p:cNvSpPr>
            <a:spLocks noGrp="1" noChangeArrowheads="1"/>
          </p:cNvSpPr>
          <p:nvPr>
            <p:ph type="body" idx="1"/>
          </p:nvPr>
        </p:nvSpPr>
        <p:spPr/>
        <p:txBody>
          <a:bodyPr/>
          <a:lstStyle/>
          <a:p>
            <a:r>
              <a:rPr lang="en-US"/>
              <a:t>Information Officer </a:t>
            </a:r>
          </a:p>
          <a:p>
            <a:r>
              <a:rPr lang="en-US"/>
              <a:t>Safety Officer</a:t>
            </a:r>
          </a:p>
          <a:p>
            <a:r>
              <a:rPr lang="en-US"/>
              <a:t>Liaison Officer</a:t>
            </a:r>
          </a:p>
          <a:p>
            <a:pPr lvl="1"/>
            <a:r>
              <a:rPr lang="en-US"/>
              <a:t>Agency Representatives</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US"/>
              <a:t>Information Officer</a:t>
            </a:r>
          </a:p>
        </p:txBody>
      </p:sp>
      <p:sp>
        <p:nvSpPr>
          <p:cNvPr id="87043" name="Rectangle 3"/>
          <p:cNvSpPr>
            <a:spLocks noGrp="1" noChangeArrowheads="1"/>
          </p:cNvSpPr>
          <p:nvPr>
            <p:ph type="body" idx="1"/>
          </p:nvPr>
        </p:nvSpPr>
        <p:spPr/>
        <p:txBody>
          <a:bodyPr/>
          <a:lstStyle/>
          <a:p>
            <a:r>
              <a:rPr lang="en-US"/>
              <a:t>Responsibilities:	</a:t>
            </a:r>
          </a:p>
          <a:p>
            <a:pPr lvl="1">
              <a:spcAft>
                <a:spcPts val="1200"/>
              </a:spcAft>
            </a:pPr>
            <a:r>
              <a:rPr lang="en-US"/>
              <a:t>Develops information for use in press/media briefings</a:t>
            </a:r>
          </a:p>
          <a:p>
            <a:pPr lvl="1">
              <a:spcAft>
                <a:spcPts val="1200"/>
              </a:spcAft>
            </a:pPr>
            <a:r>
              <a:rPr lang="en-US"/>
              <a:t>Obtains IC’s approval of media news releases</a:t>
            </a:r>
          </a:p>
          <a:p>
            <a:pPr lvl="1">
              <a:spcAft>
                <a:spcPts val="1200"/>
              </a:spcAft>
            </a:pPr>
            <a:r>
              <a:rPr lang="en-US"/>
              <a:t>Conducts periodic media briefings</a:t>
            </a:r>
          </a:p>
          <a:p>
            <a:pPr lvl="1">
              <a:spcAft>
                <a:spcPts val="1200"/>
              </a:spcAft>
            </a:pPr>
            <a:r>
              <a:rPr lang="en-US"/>
              <a:t>Arranges for tours and other interviews or briefings that may be required</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t>Information Officer</a:t>
            </a:r>
          </a:p>
        </p:txBody>
      </p:sp>
      <p:sp>
        <p:nvSpPr>
          <p:cNvPr id="88067" name="Rectangle 3"/>
          <p:cNvSpPr>
            <a:spLocks noGrp="1" noChangeArrowheads="1"/>
          </p:cNvSpPr>
          <p:nvPr>
            <p:ph type="body" idx="1"/>
          </p:nvPr>
        </p:nvSpPr>
        <p:spPr/>
        <p:txBody>
          <a:bodyPr/>
          <a:lstStyle/>
          <a:p>
            <a:r>
              <a:rPr lang="en-US"/>
              <a:t>Responsibilities (con’t.):</a:t>
            </a:r>
          </a:p>
          <a:p>
            <a:pPr lvl="1">
              <a:spcAft>
                <a:spcPts val="600"/>
              </a:spcAft>
            </a:pPr>
            <a:r>
              <a:rPr lang="en-US"/>
              <a:t>Monitors and forwards media information that may be useful to incident planning</a:t>
            </a:r>
          </a:p>
          <a:p>
            <a:pPr lvl="1">
              <a:spcAft>
                <a:spcPts val="600"/>
              </a:spcAft>
            </a:pPr>
            <a:r>
              <a:rPr lang="en-US"/>
              <a:t>Maintains current information summaries and/or displays on the incident</a:t>
            </a:r>
          </a:p>
          <a:p>
            <a:pPr lvl="1">
              <a:spcAft>
                <a:spcPts val="600"/>
              </a:spcAft>
            </a:pPr>
            <a:r>
              <a:rPr lang="en-US"/>
              <a:t>Makes information about the incident available to incident personnel</a:t>
            </a:r>
          </a:p>
          <a:p>
            <a:pPr lvl="1">
              <a:spcAft>
                <a:spcPts val="600"/>
              </a:spcAft>
            </a:pPr>
            <a:r>
              <a:rPr lang="en-US"/>
              <a:t>Participates in the planning meeting</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r>
              <a:rPr lang="en-US"/>
              <a:t>Safety Officer</a:t>
            </a:r>
          </a:p>
        </p:txBody>
      </p:sp>
      <p:sp>
        <p:nvSpPr>
          <p:cNvPr id="89091" name="Rectangle 3"/>
          <p:cNvSpPr>
            <a:spLocks noGrp="1" noChangeArrowheads="1"/>
          </p:cNvSpPr>
          <p:nvPr>
            <p:ph type="body" idx="1"/>
          </p:nvPr>
        </p:nvSpPr>
        <p:spPr/>
        <p:txBody>
          <a:bodyPr/>
          <a:lstStyle/>
          <a:p>
            <a:r>
              <a:rPr lang="en-US"/>
              <a:t>Responsibilities:</a:t>
            </a:r>
          </a:p>
          <a:p>
            <a:pPr lvl="1">
              <a:spcAft>
                <a:spcPts val="1800"/>
              </a:spcAft>
            </a:pPr>
            <a:r>
              <a:rPr lang="en-US"/>
              <a:t>Monitors for hazardous situations</a:t>
            </a:r>
          </a:p>
          <a:p>
            <a:pPr lvl="1">
              <a:spcAft>
                <a:spcPts val="1800"/>
              </a:spcAft>
            </a:pPr>
            <a:r>
              <a:rPr lang="en-US"/>
              <a:t>Develops safety procedures and Safety Plan</a:t>
            </a:r>
          </a:p>
          <a:p>
            <a:pPr lvl="1">
              <a:spcAft>
                <a:spcPts val="1800"/>
              </a:spcAft>
            </a:pPr>
            <a:r>
              <a:rPr lang="en-US"/>
              <a:t>Has authority to stop unsafe acts</a:t>
            </a:r>
          </a:p>
          <a:p>
            <a:pPr lvl="1">
              <a:spcAft>
                <a:spcPts val="1800"/>
              </a:spcAft>
            </a:pPr>
            <a:r>
              <a:rPr lang="en-US"/>
              <a:t>Reviews the Incident Action Plan for safety implications</a:t>
            </a:r>
          </a:p>
          <a:p>
            <a:pPr lvl="1">
              <a:buFont typeface="Wingdings" pitchFamily="2" charset="2"/>
              <a:buNone/>
            </a:pPr>
            <a:endParaRPr lang="en-US"/>
          </a:p>
          <a:p>
            <a:pPr lvl="1"/>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t>Safety Officer</a:t>
            </a:r>
          </a:p>
        </p:txBody>
      </p:sp>
      <p:sp>
        <p:nvSpPr>
          <p:cNvPr id="90115" name="Rectangle 3"/>
          <p:cNvSpPr>
            <a:spLocks noGrp="1" noChangeArrowheads="1"/>
          </p:cNvSpPr>
          <p:nvPr>
            <p:ph type="body" idx="1"/>
          </p:nvPr>
        </p:nvSpPr>
        <p:spPr/>
        <p:txBody>
          <a:bodyPr/>
          <a:lstStyle/>
          <a:p>
            <a:r>
              <a:rPr lang="en-US"/>
              <a:t>Responsibilities (con’t):</a:t>
            </a:r>
          </a:p>
          <a:p>
            <a:pPr lvl="1">
              <a:spcAft>
                <a:spcPts val="1800"/>
              </a:spcAft>
            </a:pPr>
            <a:r>
              <a:rPr lang="en-US"/>
              <a:t>Initiates preliminary investigation of accidents within the incident area</a:t>
            </a:r>
          </a:p>
          <a:p>
            <a:pPr lvl="1">
              <a:spcAft>
                <a:spcPts val="1800"/>
              </a:spcAft>
            </a:pPr>
            <a:r>
              <a:rPr lang="en-US"/>
              <a:t>Reviews and approves the medical plan</a:t>
            </a:r>
          </a:p>
          <a:p>
            <a:pPr lvl="1">
              <a:spcAft>
                <a:spcPts val="1800"/>
              </a:spcAft>
            </a:pPr>
            <a:r>
              <a:rPr lang="en-US"/>
              <a:t>Ensures safety messages and briefings are made</a:t>
            </a:r>
          </a:p>
          <a:p>
            <a:pPr lvl="1">
              <a:spcAft>
                <a:spcPts val="1800"/>
              </a:spcAft>
            </a:pPr>
            <a:r>
              <a:rPr lang="en-US"/>
              <a:t>Participates in planning meetings</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Liaison Officer</a:t>
            </a:r>
          </a:p>
        </p:txBody>
      </p:sp>
      <p:sp>
        <p:nvSpPr>
          <p:cNvPr id="91139" name="Rectangle 3"/>
          <p:cNvSpPr>
            <a:spLocks noGrp="1" noChangeArrowheads="1"/>
          </p:cNvSpPr>
          <p:nvPr>
            <p:ph type="body" idx="1"/>
          </p:nvPr>
        </p:nvSpPr>
        <p:spPr/>
        <p:txBody>
          <a:bodyPr/>
          <a:lstStyle/>
          <a:p>
            <a:r>
              <a:rPr lang="en-US" sz="2800"/>
              <a:t>Responsibilities:</a:t>
            </a:r>
          </a:p>
          <a:p>
            <a:pPr lvl="1">
              <a:spcAft>
                <a:spcPts val="600"/>
              </a:spcAft>
            </a:pPr>
            <a:r>
              <a:rPr lang="en-US" sz="2400"/>
              <a:t>Acts as a point of contact for Agency Representatives</a:t>
            </a:r>
          </a:p>
          <a:p>
            <a:pPr lvl="1">
              <a:spcAft>
                <a:spcPts val="600"/>
              </a:spcAft>
            </a:pPr>
            <a:r>
              <a:rPr lang="en-US" sz="2400"/>
              <a:t>Maintains a list of assisting and cooperating agencies and Agency Representatives</a:t>
            </a:r>
          </a:p>
          <a:p>
            <a:pPr lvl="1">
              <a:spcAft>
                <a:spcPts val="600"/>
              </a:spcAft>
            </a:pPr>
            <a:r>
              <a:rPr lang="en-US" sz="2400"/>
              <a:t>Assists in setting up and coordinating interagency contacts</a:t>
            </a:r>
          </a:p>
          <a:p>
            <a:pPr lvl="1">
              <a:spcAft>
                <a:spcPts val="600"/>
              </a:spcAft>
            </a:pPr>
            <a:r>
              <a:rPr lang="en-US" sz="2400"/>
              <a:t>Monitors incident operations to identify current or potential inter-organizational problems</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en-US"/>
              <a:t>Liaison Officer</a:t>
            </a:r>
          </a:p>
        </p:txBody>
      </p:sp>
      <p:sp>
        <p:nvSpPr>
          <p:cNvPr id="92163" name="Rectangle 3"/>
          <p:cNvSpPr>
            <a:spLocks noGrp="1" noChangeArrowheads="1"/>
          </p:cNvSpPr>
          <p:nvPr>
            <p:ph type="body" idx="1"/>
          </p:nvPr>
        </p:nvSpPr>
        <p:spPr/>
        <p:txBody>
          <a:bodyPr/>
          <a:lstStyle/>
          <a:p>
            <a:r>
              <a:rPr lang="en-US"/>
              <a:t>Responsibilities (con’t.):</a:t>
            </a:r>
          </a:p>
          <a:p>
            <a:pPr lvl="1">
              <a:spcAft>
                <a:spcPts val="1800"/>
              </a:spcAft>
            </a:pPr>
            <a:r>
              <a:rPr lang="en-US"/>
              <a:t>Participates in planning meetings, providing current resource status, including limitations and capability of agency resources</a:t>
            </a:r>
          </a:p>
          <a:p>
            <a:pPr lvl="1">
              <a:spcAft>
                <a:spcPts val="1800"/>
              </a:spcAft>
            </a:pPr>
            <a:r>
              <a:rPr lang="en-US"/>
              <a:t>Provides agency-specific demobilization information and requirements</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a:t>Agency Representatives</a:t>
            </a:r>
          </a:p>
        </p:txBody>
      </p:sp>
      <p:sp>
        <p:nvSpPr>
          <p:cNvPr id="93187" name="Rectangle 3"/>
          <p:cNvSpPr>
            <a:spLocks noGrp="1" noChangeArrowheads="1"/>
          </p:cNvSpPr>
          <p:nvPr>
            <p:ph type="body" idx="1"/>
          </p:nvPr>
        </p:nvSpPr>
        <p:spPr/>
        <p:txBody>
          <a:bodyPr/>
          <a:lstStyle/>
          <a:p>
            <a:r>
              <a:rPr lang="en-US"/>
              <a:t>Responsibilities:</a:t>
            </a:r>
          </a:p>
          <a:p>
            <a:pPr lvl="1"/>
            <a:r>
              <a:rPr lang="en-US"/>
              <a:t>Ensures that all agency resources have checked-in</a:t>
            </a:r>
          </a:p>
          <a:p>
            <a:pPr lvl="1"/>
            <a:r>
              <a:rPr lang="en-US"/>
              <a:t>Obtains briefing from the Liaison Officer or Incident Commander upon arrival and debriefs prior to departure</a:t>
            </a:r>
          </a:p>
          <a:p>
            <a:pPr lvl="1"/>
            <a:r>
              <a:rPr lang="en-US"/>
              <a:t>Informs agency personnel on the incident that the Agency Representative position has been filled</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a:t>Agency Representatives</a:t>
            </a:r>
          </a:p>
        </p:txBody>
      </p:sp>
      <p:sp>
        <p:nvSpPr>
          <p:cNvPr id="94211" name="Rectangle 3"/>
          <p:cNvSpPr>
            <a:spLocks noGrp="1" noChangeArrowheads="1"/>
          </p:cNvSpPr>
          <p:nvPr>
            <p:ph type="body" idx="1"/>
          </p:nvPr>
        </p:nvSpPr>
        <p:spPr/>
        <p:txBody>
          <a:bodyPr/>
          <a:lstStyle/>
          <a:p>
            <a:r>
              <a:rPr lang="en-US" sz="2800"/>
              <a:t>Responsibilities (con’t.):</a:t>
            </a:r>
          </a:p>
          <a:p>
            <a:pPr lvl="1">
              <a:spcAft>
                <a:spcPts val="600"/>
              </a:spcAft>
            </a:pPr>
            <a:r>
              <a:rPr lang="en-US" sz="2400"/>
              <a:t>Provides input on use of agency resources</a:t>
            </a:r>
          </a:p>
          <a:p>
            <a:pPr lvl="1">
              <a:spcAft>
                <a:spcPts val="600"/>
              </a:spcAft>
            </a:pPr>
            <a:r>
              <a:rPr lang="en-US" sz="2400"/>
              <a:t>Oversees the well-being and safety of agency personnel</a:t>
            </a:r>
          </a:p>
          <a:p>
            <a:pPr lvl="1">
              <a:spcAft>
                <a:spcPts val="600"/>
              </a:spcAft>
            </a:pPr>
            <a:r>
              <a:rPr lang="en-US" sz="2400"/>
              <a:t>Ensures that all agency personnel and equipment are properly accounted for and released prior to departure</a:t>
            </a:r>
          </a:p>
          <a:p>
            <a:pPr lvl="1">
              <a:spcAft>
                <a:spcPts val="600"/>
              </a:spcAft>
            </a:pPr>
            <a:r>
              <a:rPr lang="en-US" sz="2400"/>
              <a:t>Ensures that all required agency forms, reports and documents are complete</a:t>
            </a:r>
          </a:p>
          <a:p>
            <a:pPr lvl="1"/>
            <a:endParaRPr lang="en-US" sz="240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a:t>Guidelines for Command Staff</a:t>
            </a:r>
          </a:p>
        </p:txBody>
      </p:sp>
      <p:sp>
        <p:nvSpPr>
          <p:cNvPr id="84995" name="Rectangle 3"/>
          <p:cNvSpPr>
            <a:spLocks noGrp="1" noChangeArrowheads="1"/>
          </p:cNvSpPr>
          <p:nvPr>
            <p:ph type="body" idx="1"/>
          </p:nvPr>
        </p:nvSpPr>
        <p:spPr/>
        <p:txBody>
          <a:bodyPr/>
          <a:lstStyle/>
          <a:p>
            <a:pPr>
              <a:lnSpc>
                <a:spcPct val="80000"/>
              </a:lnSpc>
              <a:spcAft>
                <a:spcPts val="1200"/>
              </a:spcAft>
            </a:pPr>
            <a:r>
              <a:rPr lang="en-US" sz="2600"/>
              <a:t>Only one person will be designated for each of the Command Staff positions</a:t>
            </a:r>
          </a:p>
          <a:p>
            <a:pPr>
              <a:lnSpc>
                <a:spcPct val="80000"/>
              </a:lnSpc>
              <a:spcAft>
                <a:spcPts val="1200"/>
              </a:spcAft>
            </a:pPr>
            <a:r>
              <a:rPr lang="en-US" sz="2600"/>
              <a:t>Command Staff positions should not be combined</a:t>
            </a:r>
          </a:p>
          <a:p>
            <a:pPr>
              <a:lnSpc>
                <a:spcPct val="80000"/>
              </a:lnSpc>
              <a:spcAft>
                <a:spcPts val="1200"/>
              </a:spcAft>
            </a:pPr>
            <a:r>
              <a:rPr lang="en-US" sz="2600"/>
              <a:t>Command Staff positions may be filled by persons from other agencies or jurisdictions</a:t>
            </a:r>
          </a:p>
          <a:p>
            <a:pPr>
              <a:lnSpc>
                <a:spcPct val="80000"/>
              </a:lnSpc>
              <a:spcAft>
                <a:spcPts val="1200"/>
              </a:spcAft>
            </a:pPr>
            <a:r>
              <a:rPr lang="en-US" sz="2600"/>
              <a:t>There are no deputy positions at the Command Staff level</a:t>
            </a:r>
          </a:p>
          <a:p>
            <a:pPr>
              <a:lnSpc>
                <a:spcPct val="80000"/>
              </a:lnSpc>
              <a:spcAft>
                <a:spcPts val="1200"/>
              </a:spcAft>
            </a:pPr>
            <a:r>
              <a:rPr lang="en-US" sz="2600"/>
              <a:t>Each of the positions may have one or more assistants as necessary</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sz="4000"/>
              <a:t>Guidelines for Command Staff (con’t.)</a:t>
            </a:r>
          </a:p>
        </p:txBody>
      </p:sp>
      <p:sp>
        <p:nvSpPr>
          <p:cNvPr id="86019" name="Rectangle 3"/>
          <p:cNvSpPr>
            <a:spLocks noGrp="1" noChangeArrowheads="1"/>
          </p:cNvSpPr>
          <p:nvPr>
            <p:ph type="body" idx="1"/>
          </p:nvPr>
        </p:nvSpPr>
        <p:spPr/>
        <p:txBody>
          <a:bodyPr/>
          <a:lstStyle/>
          <a:p>
            <a:pPr>
              <a:lnSpc>
                <a:spcPct val="90000"/>
              </a:lnSpc>
              <a:spcAft>
                <a:spcPts val="1200"/>
              </a:spcAft>
            </a:pPr>
            <a:r>
              <a:rPr lang="en-US" sz="2800"/>
              <a:t>Assistants are recommended for larger incidents</a:t>
            </a:r>
          </a:p>
          <a:p>
            <a:pPr>
              <a:lnSpc>
                <a:spcPct val="90000"/>
              </a:lnSpc>
              <a:spcAft>
                <a:spcPts val="1200"/>
              </a:spcAft>
            </a:pPr>
            <a:r>
              <a:rPr lang="en-US" sz="2800"/>
              <a:t>Assistants can be designated from other jurisdictions or agencies as appropriate</a:t>
            </a:r>
          </a:p>
          <a:p>
            <a:pPr>
              <a:lnSpc>
                <a:spcPct val="90000"/>
              </a:lnSpc>
              <a:spcAft>
                <a:spcPts val="1200"/>
              </a:spcAft>
            </a:pPr>
            <a:r>
              <a:rPr lang="en-US" sz="2800"/>
              <a:t>Command Staff members report directly ot the Incident Commander</a:t>
            </a:r>
          </a:p>
          <a:p>
            <a:pPr>
              <a:lnSpc>
                <a:spcPct val="90000"/>
              </a:lnSpc>
              <a:spcAft>
                <a:spcPts val="1200"/>
              </a:spcAft>
            </a:pPr>
            <a:r>
              <a:rPr lang="en-US" sz="2800"/>
              <a:t>Command Staff members may interact with any position within the ICS for purposes of information exchange</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a:t>ICS General Staff Positions</a:t>
            </a:r>
          </a:p>
        </p:txBody>
      </p:sp>
      <p:sp>
        <p:nvSpPr>
          <p:cNvPr id="76803" name="Rectangle 3"/>
          <p:cNvSpPr>
            <a:spLocks noGrp="1" noChangeArrowheads="1"/>
          </p:cNvSpPr>
          <p:nvPr>
            <p:ph type="body" idx="1"/>
          </p:nvPr>
        </p:nvSpPr>
        <p:spPr/>
        <p:txBody>
          <a:bodyPr/>
          <a:lstStyle/>
          <a:p>
            <a:r>
              <a:rPr lang="en-US"/>
              <a:t>Operations Section Chief</a:t>
            </a:r>
          </a:p>
          <a:p>
            <a:r>
              <a:rPr lang="en-US"/>
              <a:t>Planning Section Chief</a:t>
            </a:r>
          </a:p>
          <a:p>
            <a:r>
              <a:rPr lang="en-US"/>
              <a:t>Logistics Section Chief</a:t>
            </a:r>
          </a:p>
          <a:p>
            <a:r>
              <a:rPr lang="en-US"/>
              <a:t>Finance/Administration Section Chief</a:t>
            </a:r>
          </a:p>
        </p:txBody>
      </p:sp>
      <p:grpSp>
        <p:nvGrpSpPr>
          <p:cNvPr id="76804" name="Group 4"/>
          <p:cNvGrpSpPr>
            <a:grpSpLocks/>
          </p:cNvGrpSpPr>
          <p:nvPr/>
        </p:nvGrpSpPr>
        <p:grpSpPr bwMode="auto">
          <a:xfrm>
            <a:off x="16611600" y="23393400"/>
            <a:ext cx="6858000" cy="3314700"/>
            <a:chOff x="18288000" y="20288250"/>
            <a:chExt cx="9144000" cy="5257800"/>
          </a:xfrm>
        </p:grpSpPr>
        <p:sp>
          <p:nvSpPr>
            <p:cNvPr id="76805" name="Rectangle 5"/>
            <p:cNvSpPr>
              <a:spLocks noChangeArrowheads="1"/>
            </p:cNvSpPr>
            <p:nvPr/>
          </p:nvSpPr>
          <p:spPr bwMode="auto">
            <a:xfrm>
              <a:off x="21488400" y="20288250"/>
              <a:ext cx="2057400" cy="742950"/>
            </a:xfrm>
            <a:prstGeom prst="rect">
              <a:avLst/>
            </a:prstGeom>
            <a:noFill/>
            <a:ln w="9525" algn="in">
              <a:solidFill>
                <a:srgbClr val="000000"/>
              </a:solidFill>
              <a:miter lim="800000"/>
              <a:headEnd/>
              <a:tailEnd/>
            </a:ln>
            <a:effectLst/>
          </p:spPr>
          <p:txBody>
            <a:bodyPr lIns="36576" tIns="36576" rIns="36576" bIns="36576"/>
            <a:lstStyle/>
            <a:p>
              <a:endParaRPr lang="en-US"/>
            </a:p>
          </p:txBody>
        </p:sp>
        <p:sp>
          <p:nvSpPr>
            <p:cNvPr id="76806" name="Rectangle 6"/>
            <p:cNvSpPr>
              <a:spLocks noChangeArrowheads="1"/>
            </p:cNvSpPr>
            <p:nvPr/>
          </p:nvSpPr>
          <p:spPr bwMode="auto">
            <a:xfrm>
              <a:off x="23202900" y="22459950"/>
              <a:ext cx="2057400" cy="742950"/>
            </a:xfrm>
            <a:prstGeom prst="rect">
              <a:avLst/>
            </a:prstGeom>
            <a:noFill/>
            <a:ln w="9525" algn="in">
              <a:solidFill>
                <a:srgbClr val="000000"/>
              </a:solidFill>
              <a:miter lim="800000"/>
              <a:headEnd/>
              <a:tailEnd/>
            </a:ln>
            <a:effectLst/>
          </p:spPr>
          <p:txBody>
            <a:bodyPr lIns="36576" tIns="36576" rIns="36576" bIns="36576"/>
            <a:lstStyle/>
            <a:p>
              <a:endParaRPr lang="en-US"/>
            </a:p>
          </p:txBody>
        </p:sp>
        <p:sp>
          <p:nvSpPr>
            <p:cNvPr id="76807" name="Rectangle 7"/>
            <p:cNvSpPr>
              <a:spLocks noChangeArrowheads="1"/>
            </p:cNvSpPr>
            <p:nvPr/>
          </p:nvSpPr>
          <p:spPr bwMode="auto">
            <a:xfrm>
              <a:off x="23202900" y="21545550"/>
              <a:ext cx="2057400" cy="742950"/>
            </a:xfrm>
            <a:prstGeom prst="rect">
              <a:avLst/>
            </a:prstGeom>
            <a:noFill/>
            <a:ln w="9525" algn="in">
              <a:solidFill>
                <a:srgbClr val="000000"/>
              </a:solidFill>
              <a:miter lim="800000"/>
              <a:headEnd/>
              <a:tailEnd/>
            </a:ln>
            <a:effectLst/>
          </p:spPr>
          <p:txBody>
            <a:bodyPr lIns="36576" tIns="36576" rIns="36576" bIns="36576"/>
            <a:lstStyle/>
            <a:p>
              <a:endParaRPr lang="en-US"/>
            </a:p>
          </p:txBody>
        </p:sp>
        <p:sp>
          <p:nvSpPr>
            <p:cNvPr id="76808" name="Rectangle 8"/>
            <p:cNvSpPr>
              <a:spLocks noChangeArrowheads="1"/>
            </p:cNvSpPr>
            <p:nvPr/>
          </p:nvSpPr>
          <p:spPr bwMode="auto">
            <a:xfrm>
              <a:off x="25374600" y="24803100"/>
              <a:ext cx="2057400" cy="742950"/>
            </a:xfrm>
            <a:prstGeom prst="rect">
              <a:avLst/>
            </a:prstGeom>
            <a:noFill/>
            <a:ln w="9525" algn="in">
              <a:solidFill>
                <a:srgbClr val="000000"/>
              </a:solidFill>
              <a:miter lim="800000"/>
              <a:headEnd/>
              <a:tailEnd/>
            </a:ln>
            <a:effectLst/>
          </p:spPr>
          <p:txBody>
            <a:bodyPr lIns="36576" tIns="36576" rIns="36576" bIns="36576"/>
            <a:lstStyle/>
            <a:p>
              <a:endParaRPr lang="en-US"/>
            </a:p>
          </p:txBody>
        </p:sp>
        <p:sp>
          <p:nvSpPr>
            <p:cNvPr id="76809" name="Rectangle 9"/>
            <p:cNvSpPr>
              <a:spLocks noChangeArrowheads="1"/>
            </p:cNvSpPr>
            <p:nvPr/>
          </p:nvSpPr>
          <p:spPr bwMode="auto">
            <a:xfrm>
              <a:off x="23031450" y="24803100"/>
              <a:ext cx="2057400" cy="742950"/>
            </a:xfrm>
            <a:prstGeom prst="rect">
              <a:avLst/>
            </a:prstGeom>
            <a:noFill/>
            <a:ln w="9525" algn="in">
              <a:solidFill>
                <a:srgbClr val="000000"/>
              </a:solidFill>
              <a:miter lim="800000"/>
              <a:headEnd/>
              <a:tailEnd/>
            </a:ln>
            <a:effectLst/>
          </p:spPr>
          <p:txBody>
            <a:bodyPr lIns="36576" tIns="36576" rIns="36576" bIns="36576"/>
            <a:lstStyle/>
            <a:p>
              <a:endParaRPr lang="en-US"/>
            </a:p>
          </p:txBody>
        </p:sp>
        <p:sp>
          <p:nvSpPr>
            <p:cNvPr id="76810" name="Rectangle 10"/>
            <p:cNvSpPr>
              <a:spLocks noChangeArrowheads="1"/>
            </p:cNvSpPr>
            <p:nvPr/>
          </p:nvSpPr>
          <p:spPr bwMode="auto">
            <a:xfrm>
              <a:off x="20631150" y="24803100"/>
              <a:ext cx="2057400" cy="742950"/>
            </a:xfrm>
            <a:prstGeom prst="rect">
              <a:avLst/>
            </a:prstGeom>
            <a:noFill/>
            <a:ln w="9525" algn="in">
              <a:solidFill>
                <a:srgbClr val="000000"/>
              </a:solidFill>
              <a:miter lim="800000"/>
              <a:headEnd/>
              <a:tailEnd/>
            </a:ln>
            <a:effectLst/>
          </p:spPr>
          <p:txBody>
            <a:bodyPr lIns="36576" tIns="36576" rIns="36576" bIns="36576"/>
            <a:lstStyle/>
            <a:p>
              <a:endParaRPr lang="en-US"/>
            </a:p>
          </p:txBody>
        </p:sp>
        <p:sp>
          <p:nvSpPr>
            <p:cNvPr id="76811" name="Rectangle 11"/>
            <p:cNvSpPr>
              <a:spLocks noChangeArrowheads="1"/>
            </p:cNvSpPr>
            <p:nvPr/>
          </p:nvSpPr>
          <p:spPr bwMode="auto">
            <a:xfrm>
              <a:off x="18288000" y="24803100"/>
              <a:ext cx="2057400" cy="742950"/>
            </a:xfrm>
            <a:prstGeom prst="rect">
              <a:avLst/>
            </a:prstGeom>
            <a:noFill/>
            <a:ln w="9525" algn="in">
              <a:solidFill>
                <a:srgbClr val="000000"/>
              </a:solidFill>
              <a:miter lim="800000"/>
              <a:headEnd/>
              <a:tailEnd/>
            </a:ln>
            <a:effectLst/>
          </p:spPr>
          <p:txBody>
            <a:bodyPr lIns="36576" tIns="36576" rIns="36576" bIns="36576"/>
            <a:lstStyle/>
            <a:p>
              <a:endParaRPr lang="en-US"/>
            </a:p>
          </p:txBody>
        </p:sp>
        <p:sp>
          <p:nvSpPr>
            <p:cNvPr id="76812" name="Rectangle 12"/>
            <p:cNvSpPr>
              <a:spLocks noChangeArrowheads="1"/>
            </p:cNvSpPr>
            <p:nvPr/>
          </p:nvSpPr>
          <p:spPr bwMode="auto">
            <a:xfrm>
              <a:off x="23202900" y="23431500"/>
              <a:ext cx="2057400" cy="742950"/>
            </a:xfrm>
            <a:prstGeom prst="rect">
              <a:avLst/>
            </a:prstGeom>
            <a:noFill/>
            <a:ln w="9525" algn="in">
              <a:solidFill>
                <a:srgbClr val="000000"/>
              </a:solidFill>
              <a:miter lim="800000"/>
              <a:headEnd/>
              <a:tailEnd/>
            </a:ln>
            <a:effectLst/>
          </p:spPr>
          <p:txBody>
            <a:bodyPr lIns="36576" tIns="36576" rIns="36576" bIns="36576"/>
            <a:lstStyle/>
            <a:p>
              <a:endParaRPr lang="en-US"/>
            </a:p>
          </p:txBody>
        </p:sp>
        <p:sp>
          <p:nvSpPr>
            <p:cNvPr id="76813" name="Line 13"/>
            <p:cNvSpPr>
              <a:spLocks noChangeShapeType="1"/>
            </p:cNvSpPr>
            <p:nvPr/>
          </p:nvSpPr>
          <p:spPr bwMode="auto">
            <a:xfrm>
              <a:off x="22517100" y="21031200"/>
              <a:ext cx="0" cy="3371850"/>
            </a:xfrm>
            <a:prstGeom prst="line">
              <a:avLst/>
            </a:prstGeom>
            <a:noFill/>
            <a:ln w="9525">
              <a:solidFill>
                <a:srgbClr val="000000"/>
              </a:solidFill>
              <a:round/>
              <a:headEnd/>
              <a:tailEnd/>
            </a:ln>
            <a:effectLst/>
          </p:spPr>
          <p:txBody>
            <a:bodyPr lIns="36576" tIns="36576" rIns="36576" bIns="36576"/>
            <a:lstStyle/>
            <a:p>
              <a:endParaRPr lang="en-US"/>
            </a:p>
          </p:txBody>
        </p:sp>
        <p:sp>
          <p:nvSpPr>
            <p:cNvPr id="76814" name="Line 14"/>
            <p:cNvSpPr>
              <a:spLocks noChangeShapeType="1"/>
            </p:cNvSpPr>
            <p:nvPr/>
          </p:nvSpPr>
          <p:spPr bwMode="auto">
            <a:xfrm>
              <a:off x="19316700" y="24403050"/>
              <a:ext cx="7086600" cy="0"/>
            </a:xfrm>
            <a:prstGeom prst="line">
              <a:avLst/>
            </a:prstGeom>
            <a:noFill/>
            <a:ln w="9525">
              <a:solidFill>
                <a:srgbClr val="000000"/>
              </a:solidFill>
              <a:round/>
              <a:headEnd/>
              <a:tailEnd/>
            </a:ln>
            <a:effectLst/>
          </p:spPr>
          <p:txBody>
            <a:bodyPr lIns="36576" tIns="36576" rIns="36576" bIns="36576"/>
            <a:lstStyle/>
            <a:p>
              <a:endParaRPr lang="en-US"/>
            </a:p>
          </p:txBody>
        </p:sp>
        <p:sp>
          <p:nvSpPr>
            <p:cNvPr id="76815" name="Line 15"/>
            <p:cNvSpPr>
              <a:spLocks noChangeShapeType="1"/>
            </p:cNvSpPr>
            <p:nvPr/>
          </p:nvSpPr>
          <p:spPr bwMode="auto">
            <a:xfrm>
              <a:off x="19316700" y="24403050"/>
              <a:ext cx="0" cy="400050"/>
            </a:xfrm>
            <a:prstGeom prst="line">
              <a:avLst/>
            </a:prstGeom>
            <a:noFill/>
            <a:ln w="9525">
              <a:solidFill>
                <a:srgbClr val="000000"/>
              </a:solidFill>
              <a:round/>
              <a:headEnd/>
              <a:tailEnd/>
            </a:ln>
            <a:effectLst/>
          </p:spPr>
          <p:txBody>
            <a:bodyPr lIns="36576" tIns="36576" rIns="36576" bIns="36576"/>
            <a:lstStyle/>
            <a:p>
              <a:endParaRPr lang="en-US"/>
            </a:p>
          </p:txBody>
        </p:sp>
        <p:sp>
          <p:nvSpPr>
            <p:cNvPr id="76816" name="Line 16"/>
            <p:cNvSpPr>
              <a:spLocks noChangeShapeType="1"/>
            </p:cNvSpPr>
            <p:nvPr/>
          </p:nvSpPr>
          <p:spPr bwMode="auto">
            <a:xfrm>
              <a:off x="21717000" y="24403050"/>
              <a:ext cx="0" cy="400050"/>
            </a:xfrm>
            <a:prstGeom prst="line">
              <a:avLst/>
            </a:prstGeom>
            <a:noFill/>
            <a:ln w="9525">
              <a:solidFill>
                <a:srgbClr val="000000"/>
              </a:solidFill>
              <a:round/>
              <a:headEnd/>
              <a:tailEnd/>
            </a:ln>
            <a:effectLst/>
          </p:spPr>
          <p:txBody>
            <a:bodyPr lIns="36576" tIns="36576" rIns="36576" bIns="36576"/>
            <a:lstStyle/>
            <a:p>
              <a:endParaRPr lang="en-US"/>
            </a:p>
          </p:txBody>
        </p:sp>
        <p:sp>
          <p:nvSpPr>
            <p:cNvPr id="76817" name="Line 17"/>
            <p:cNvSpPr>
              <a:spLocks noChangeShapeType="1"/>
            </p:cNvSpPr>
            <p:nvPr/>
          </p:nvSpPr>
          <p:spPr bwMode="auto">
            <a:xfrm>
              <a:off x="24060150" y="24403050"/>
              <a:ext cx="0" cy="400050"/>
            </a:xfrm>
            <a:prstGeom prst="line">
              <a:avLst/>
            </a:prstGeom>
            <a:noFill/>
            <a:ln w="9525">
              <a:solidFill>
                <a:srgbClr val="000000"/>
              </a:solidFill>
              <a:round/>
              <a:headEnd/>
              <a:tailEnd/>
            </a:ln>
            <a:effectLst/>
          </p:spPr>
          <p:txBody>
            <a:bodyPr lIns="36576" tIns="36576" rIns="36576" bIns="36576"/>
            <a:lstStyle/>
            <a:p>
              <a:endParaRPr lang="en-US"/>
            </a:p>
          </p:txBody>
        </p:sp>
        <p:sp>
          <p:nvSpPr>
            <p:cNvPr id="76818" name="Line 18"/>
            <p:cNvSpPr>
              <a:spLocks noChangeShapeType="1"/>
            </p:cNvSpPr>
            <p:nvPr/>
          </p:nvSpPr>
          <p:spPr bwMode="auto">
            <a:xfrm>
              <a:off x="26403300" y="24403050"/>
              <a:ext cx="0" cy="400050"/>
            </a:xfrm>
            <a:prstGeom prst="line">
              <a:avLst/>
            </a:prstGeom>
            <a:noFill/>
            <a:ln w="9525">
              <a:solidFill>
                <a:srgbClr val="000000"/>
              </a:solidFill>
              <a:round/>
              <a:headEnd/>
              <a:tailEnd/>
            </a:ln>
            <a:effectLst/>
          </p:spPr>
          <p:txBody>
            <a:bodyPr lIns="36576" tIns="36576" rIns="36576" bIns="36576"/>
            <a:lstStyle/>
            <a:p>
              <a:endParaRPr lang="en-US"/>
            </a:p>
          </p:txBody>
        </p:sp>
        <p:sp>
          <p:nvSpPr>
            <p:cNvPr id="76819" name="Line 19"/>
            <p:cNvSpPr>
              <a:spLocks noChangeShapeType="1"/>
            </p:cNvSpPr>
            <p:nvPr/>
          </p:nvSpPr>
          <p:spPr bwMode="auto">
            <a:xfrm>
              <a:off x="22517100" y="23802975"/>
              <a:ext cx="685800" cy="0"/>
            </a:xfrm>
            <a:prstGeom prst="line">
              <a:avLst/>
            </a:prstGeom>
            <a:noFill/>
            <a:ln w="9525">
              <a:solidFill>
                <a:srgbClr val="000000"/>
              </a:solidFill>
              <a:round/>
              <a:headEnd/>
              <a:tailEnd/>
            </a:ln>
            <a:effectLst/>
          </p:spPr>
          <p:txBody>
            <a:bodyPr lIns="36576" tIns="36576" rIns="36576" bIns="36576"/>
            <a:lstStyle/>
            <a:p>
              <a:endParaRPr lang="en-US"/>
            </a:p>
          </p:txBody>
        </p:sp>
        <p:sp>
          <p:nvSpPr>
            <p:cNvPr id="76820" name="Line 20"/>
            <p:cNvSpPr>
              <a:spLocks noChangeShapeType="1"/>
            </p:cNvSpPr>
            <p:nvPr/>
          </p:nvSpPr>
          <p:spPr bwMode="auto">
            <a:xfrm>
              <a:off x="22517100" y="22831425"/>
              <a:ext cx="685800" cy="0"/>
            </a:xfrm>
            <a:prstGeom prst="line">
              <a:avLst/>
            </a:prstGeom>
            <a:noFill/>
            <a:ln w="9525">
              <a:solidFill>
                <a:srgbClr val="000000"/>
              </a:solidFill>
              <a:round/>
              <a:headEnd/>
              <a:tailEnd/>
            </a:ln>
            <a:effectLst/>
          </p:spPr>
          <p:txBody>
            <a:bodyPr lIns="36576" tIns="36576" rIns="36576" bIns="36576"/>
            <a:lstStyle/>
            <a:p>
              <a:endParaRPr lang="en-US"/>
            </a:p>
          </p:txBody>
        </p:sp>
        <p:sp>
          <p:nvSpPr>
            <p:cNvPr id="76821" name="Line 21"/>
            <p:cNvSpPr>
              <a:spLocks noChangeShapeType="1"/>
            </p:cNvSpPr>
            <p:nvPr/>
          </p:nvSpPr>
          <p:spPr bwMode="auto">
            <a:xfrm>
              <a:off x="22517100" y="21917025"/>
              <a:ext cx="685800" cy="0"/>
            </a:xfrm>
            <a:prstGeom prst="line">
              <a:avLst/>
            </a:prstGeom>
            <a:noFill/>
            <a:ln w="9525">
              <a:solidFill>
                <a:srgbClr val="000000"/>
              </a:solidFill>
              <a:round/>
              <a:headEnd/>
              <a:tailEnd/>
            </a:ln>
            <a:effectLst/>
          </p:spPr>
          <p:txBody>
            <a:bodyPr lIns="36576" tIns="36576" rIns="36576" bIns="36576"/>
            <a:lstStyle/>
            <a:p>
              <a:endParaRPr lang="en-US"/>
            </a:p>
          </p:txBody>
        </p:sp>
      </p:grpSp>
      <p:sp>
        <p:nvSpPr>
          <p:cNvPr id="76822" name="Text Box 22"/>
          <p:cNvSpPr txBox="1">
            <a:spLocks noChangeArrowheads="1"/>
          </p:cNvSpPr>
          <p:nvPr/>
        </p:nvSpPr>
        <p:spPr bwMode="auto">
          <a:xfrm>
            <a:off x="22269450" y="23050500"/>
            <a:ext cx="2171700" cy="400050"/>
          </a:xfrm>
          <a:prstGeom prst="rect">
            <a:avLst/>
          </a:prstGeom>
          <a:noFill/>
          <a:ln w="9525" algn="in">
            <a:noFill/>
            <a:miter lim="800000"/>
            <a:headEnd/>
            <a:tailEnd/>
          </a:ln>
          <a:effectLst/>
        </p:spPr>
        <p:txBody>
          <a:bodyPr lIns="36576" tIns="36576" rIns="36576" bIns="36576"/>
          <a:lstStyle/>
          <a:p>
            <a:r>
              <a:rPr lang="en-US" sz="2000" b="1">
                <a:solidFill>
                  <a:srgbClr val="000000"/>
                </a:solidFill>
                <a:latin typeface="Verdana" pitchFamily="34" charset="0"/>
              </a:rPr>
              <a:t>Command</a:t>
            </a:r>
            <a:endParaRPr lang="en-US"/>
          </a:p>
        </p:txBody>
      </p:sp>
      <p:sp>
        <p:nvSpPr>
          <p:cNvPr id="76823" name="Text Box 23"/>
          <p:cNvSpPr txBox="1">
            <a:spLocks noChangeArrowheads="1"/>
          </p:cNvSpPr>
          <p:nvPr/>
        </p:nvSpPr>
        <p:spPr bwMode="auto">
          <a:xfrm>
            <a:off x="23412450" y="24650700"/>
            <a:ext cx="2457450" cy="1085850"/>
          </a:xfrm>
          <a:prstGeom prst="rect">
            <a:avLst/>
          </a:prstGeom>
          <a:noFill/>
          <a:ln w="9525" algn="in">
            <a:noFill/>
            <a:miter lim="800000"/>
            <a:headEnd/>
            <a:tailEnd/>
          </a:ln>
          <a:effectLst/>
        </p:spPr>
        <p:txBody>
          <a:bodyPr lIns="36576" tIns="36576" rIns="36576" bIns="36576"/>
          <a:lstStyle/>
          <a:p>
            <a:r>
              <a:rPr lang="en-US" sz="2000" b="1">
                <a:solidFill>
                  <a:srgbClr val="000000"/>
                </a:solidFill>
                <a:latin typeface="Verdana" pitchFamily="34" charset="0"/>
              </a:rPr>
              <a:t>Command Staff</a:t>
            </a:r>
            <a:endParaRPr lang="en-US"/>
          </a:p>
        </p:txBody>
      </p:sp>
      <p:sp>
        <p:nvSpPr>
          <p:cNvPr id="76824" name="Text Box 24"/>
          <p:cNvSpPr txBox="1">
            <a:spLocks noChangeArrowheads="1"/>
          </p:cNvSpPr>
          <p:nvPr/>
        </p:nvSpPr>
        <p:spPr bwMode="auto">
          <a:xfrm>
            <a:off x="23755350" y="26479500"/>
            <a:ext cx="2286000" cy="914400"/>
          </a:xfrm>
          <a:prstGeom prst="rect">
            <a:avLst/>
          </a:prstGeom>
          <a:noFill/>
          <a:ln w="9525" algn="in">
            <a:noFill/>
            <a:miter lim="800000"/>
            <a:headEnd/>
            <a:tailEnd/>
          </a:ln>
          <a:effectLst/>
        </p:spPr>
        <p:txBody>
          <a:bodyPr lIns="36576" tIns="36576" rIns="36576" bIns="36576"/>
          <a:lstStyle/>
          <a:p>
            <a:r>
              <a:rPr lang="en-US" sz="2000" b="1">
                <a:solidFill>
                  <a:srgbClr val="000000"/>
                </a:solidFill>
                <a:latin typeface="Verdana" pitchFamily="34" charset="0"/>
              </a:rPr>
              <a:t>General Staff</a:t>
            </a:r>
            <a:endParaRPr lang="en-US"/>
          </a:p>
        </p:txBody>
      </p:sp>
      <p:sp>
        <p:nvSpPr>
          <p:cNvPr id="76825" name="AutoShape 25"/>
          <p:cNvSpPr>
            <a:spLocks noChangeArrowheads="1"/>
          </p:cNvSpPr>
          <p:nvPr/>
        </p:nvSpPr>
        <p:spPr bwMode="auto">
          <a:xfrm rot="15854744" flipV="1">
            <a:off x="23222744" y="25583356"/>
            <a:ext cx="1447800" cy="1525588"/>
          </a:xfrm>
          <a:custGeom>
            <a:avLst/>
            <a:gdLst>
              <a:gd name="G0" fmla="+- 2820123 0 0"/>
              <a:gd name="G1" fmla="+- -6374173 0 0"/>
              <a:gd name="G2" fmla="+- 2820123 0 -6374173"/>
              <a:gd name="G3" fmla="+- 10800 0 0"/>
              <a:gd name="G4" fmla="+- 0 0 2820123"/>
              <a:gd name="T0" fmla="*/ 360 256 1"/>
              <a:gd name="T1" fmla="*/ 0 256 1"/>
              <a:gd name="G5" fmla="+- G2 T0 T1"/>
              <a:gd name="G6" fmla="?: G2 G2 G5"/>
              <a:gd name="G7" fmla="+- 0 0 G6"/>
              <a:gd name="G8" fmla="+- 7184 0 0"/>
              <a:gd name="G9" fmla="+- 0 0 -6374173"/>
              <a:gd name="G10" fmla="+- 7184 0 2700"/>
              <a:gd name="G11" fmla="cos G10 2820123"/>
              <a:gd name="G12" fmla="sin G10 2820123"/>
              <a:gd name="G13" fmla="cos 13500 2820123"/>
              <a:gd name="G14" fmla="sin 13500 2820123"/>
              <a:gd name="G15" fmla="+- G11 10800 0"/>
              <a:gd name="G16" fmla="+- G12 10800 0"/>
              <a:gd name="G17" fmla="+- G13 10800 0"/>
              <a:gd name="G18" fmla="+- G14 10800 0"/>
              <a:gd name="G19" fmla="*/ 7184 1 2"/>
              <a:gd name="G20" fmla="+- G19 5400 0"/>
              <a:gd name="G21" fmla="cos G20 2820123"/>
              <a:gd name="G22" fmla="sin G20 2820123"/>
              <a:gd name="G23" fmla="+- G21 10800 0"/>
              <a:gd name="G24" fmla="+- G12 G23 G22"/>
              <a:gd name="G25" fmla="+- G22 G23 G11"/>
              <a:gd name="G26" fmla="cos 10800 2820123"/>
              <a:gd name="G27" fmla="sin 10800 2820123"/>
              <a:gd name="G28" fmla="cos 7184 2820123"/>
              <a:gd name="G29" fmla="sin 7184 2820123"/>
              <a:gd name="G30" fmla="+- G26 10800 0"/>
              <a:gd name="G31" fmla="+- G27 10800 0"/>
              <a:gd name="G32" fmla="+- G28 10800 0"/>
              <a:gd name="G33" fmla="+- G29 10800 0"/>
              <a:gd name="G34" fmla="+- G19 5400 0"/>
              <a:gd name="G35" fmla="cos G34 -6374173"/>
              <a:gd name="G36" fmla="sin G34 -6374173"/>
              <a:gd name="G37" fmla="+/ -6374173 2820123 2"/>
              <a:gd name="T2" fmla="*/ 180 256 1"/>
              <a:gd name="T3" fmla="*/ 0 256 1"/>
              <a:gd name="G38" fmla="+- G37 T2 T3"/>
              <a:gd name="G39" fmla="?: G2 G37 G38"/>
              <a:gd name="G40" fmla="cos 10800 G39"/>
              <a:gd name="G41" fmla="sin 10800 G39"/>
              <a:gd name="G42" fmla="cos 7184 G39"/>
              <a:gd name="G43" fmla="sin 7184 G39"/>
              <a:gd name="G44" fmla="+- G40 10800 0"/>
              <a:gd name="G45" fmla="+- G41 10800 0"/>
              <a:gd name="G46" fmla="+- G42 10800 0"/>
              <a:gd name="G47" fmla="+- G43 10800 0"/>
              <a:gd name="G48" fmla="+- G35 10800 0"/>
              <a:gd name="G49" fmla="+- G36 10800 0"/>
              <a:gd name="T4" fmla="*/ 20412 w 21600"/>
              <a:gd name="T5" fmla="*/ 5877 h 21600"/>
              <a:gd name="T6" fmla="*/ 9663 w 21600"/>
              <a:gd name="T7" fmla="*/ 1880 h 21600"/>
              <a:gd name="T8" fmla="*/ 17194 w 21600"/>
              <a:gd name="T9" fmla="*/ 7525 h 21600"/>
              <a:gd name="T10" fmla="*/ 20668 w 21600"/>
              <a:gd name="T11" fmla="*/ 20012 h 21600"/>
              <a:gd name="T12" fmla="*/ 14295 w 21600"/>
              <a:gd name="T13" fmla="*/ 20231 h 21600"/>
              <a:gd name="T14" fmla="*/ 14077 w 21600"/>
              <a:gd name="T15" fmla="*/ 13859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051" y="15702"/>
                </a:moveTo>
                <a:cubicBezTo>
                  <a:pt x="17293" y="14372"/>
                  <a:pt x="17984" y="12619"/>
                  <a:pt x="17984" y="10800"/>
                </a:cubicBezTo>
                <a:cubicBezTo>
                  <a:pt x="17984" y="6832"/>
                  <a:pt x="14767" y="3616"/>
                  <a:pt x="10800" y="3616"/>
                </a:cubicBezTo>
                <a:cubicBezTo>
                  <a:pt x="10496" y="3615"/>
                  <a:pt x="10193" y="3635"/>
                  <a:pt x="9891" y="3673"/>
                </a:cubicBezTo>
                <a:lnTo>
                  <a:pt x="9434" y="86"/>
                </a:lnTo>
                <a:cubicBezTo>
                  <a:pt x="9887" y="28"/>
                  <a:pt x="10343" y="-1"/>
                  <a:pt x="10800" y="0"/>
                </a:cubicBezTo>
                <a:cubicBezTo>
                  <a:pt x="16764" y="0"/>
                  <a:pt x="21600" y="4835"/>
                  <a:pt x="21600" y="10800"/>
                </a:cubicBezTo>
                <a:cubicBezTo>
                  <a:pt x="21600" y="13535"/>
                  <a:pt x="20561" y="16170"/>
                  <a:pt x="18694" y="18169"/>
                </a:cubicBezTo>
                <a:lnTo>
                  <a:pt x="20668" y="20012"/>
                </a:lnTo>
                <a:lnTo>
                  <a:pt x="14295" y="20231"/>
                </a:lnTo>
                <a:lnTo>
                  <a:pt x="14077" y="13859"/>
                </a:lnTo>
                <a:lnTo>
                  <a:pt x="16051" y="15702"/>
                </a:lnTo>
                <a:close/>
              </a:path>
            </a:pathLst>
          </a:custGeom>
          <a:solidFill>
            <a:srgbClr val="006600"/>
          </a:solidFill>
          <a:ln w="9525" algn="in">
            <a:solidFill>
              <a:srgbClr val="000000"/>
            </a:solidFill>
            <a:miter lim="800000"/>
            <a:headEnd/>
            <a:tailEnd/>
          </a:ln>
          <a:effectLst/>
        </p:spPr>
        <p:txBody>
          <a:bodyPr lIns="36576" tIns="36576" rIns="36576" bIns="36576"/>
          <a:lstStyle/>
          <a:p>
            <a:endParaRPr lang="en-US"/>
          </a:p>
        </p:txBody>
      </p:sp>
      <p:sp>
        <p:nvSpPr>
          <p:cNvPr id="76826" name="AutoShape 26"/>
          <p:cNvSpPr>
            <a:spLocks noChangeArrowheads="1"/>
          </p:cNvSpPr>
          <p:nvPr/>
        </p:nvSpPr>
        <p:spPr bwMode="auto">
          <a:xfrm rot="15854744" flipV="1">
            <a:off x="22022594" y="24440356"/>
            <a:ext cx="1447800" cy="1525588"/>
          </a:xfrm>
          <a:custGeom>
            <a:avLst/>
            <a:gdLst>
              <a:gd name="G0" fmla="+- 2820123 0 0"/>
              <a:gd name="G1" fmla="+- -6374173 0 0"/>
              <a:gd name="G2" fmla="+- 2820123 0 -6374173"/>
              <a:gd name="G3" fmla="+- 10800 0 0"/>
              <a:gd name="G4" fmla="+- 0 0 2820123"/>
              <a:gd name="T0" fmla="*/ 360 256 1"/>
              <a:gd name="T1" fmla="*/ 0 256 1"/>
              <a:gd name="G5" fmla="+- G2 T0 T1"/>
              <a:gd name="G6" fmla="?: G2 G2 G5"/>
              <a:gd name="G7" fmla="+- 0 0 G6"/>
              <a:gd name="G8" fmla="+- 7184 0 0"/>
              <a:gd name="G9" fmla="+- 0 0 -6374173"/>
              <a:gd name="G10" fmla="+- 7184 0 2700"/>
              <a:gd name="G11" fmla="cos G10 2820123"/>
              <a:gd name="G12" fmla="sin G10 2820123"/>
              <a:gd name="G13" fmla="cos 13500 2820123"/>
              <a:gd name="G14" fmla="sin 13500 2820123"/>
              <a:gd name="G15" fmla="+- G11 10800 0"/>
              <a:gd name="G16" fmla="+- G12 10800 0"/>
              <a:gd name="G17" fmla="+- G13 10800 0"/>
              <a:gd name="G18" fmla="+- G14 10800 0"/>
              <a:gd name="G19" fmla="*/ 7184 1 2"/>
              <a:gd name="G20" fmla="+- G19 5400 0"/>
              <a:gd name="G21" fmla="cos G20 2820123"/>
              <a:gd name="G22" fmla="sin G20 2820123"/>
              <a:gd name="G23" fmla="+- G21 10800 0"/>
              <a:gd name="G24" fmla="+- G12 G23 G22"/>
              <a:gd name="G25" fmla="+- G22 G23 G11"/>
              <a:gd name="G26" fmla="cos 10800 2820123"/>
              <a:gd name="G27" fmla="sin 10800 2820123"/>
              <a:gd name="G28" fmla="cos 7184 2820123"/>
              <a:gd name="G29" fmla="sin 7184 2820123"/>
              <a:gd name="G30" fmla="+- G26 10800 0"/>
              <a:gd name="G31" fmla="+- G27 10800 0"/>
              <a:gd name="G32" fmla="+- G28 10800 0"/>
              <a:gd name="G33" fmla="+- G29 10800 0"/>
              <a:gd name="G34" fmla="+- G19 5400 0"/>
              <a:gd name="G35" fmla="cos G34 -6374173"/>
              <a:gd name="G36" fmla="sin G34 -6374173"/>
              <a:gd name="G37" fmla="+/ -6374173 2820123 2"/>
              <a:gd name="T2" fmla="*/ 180 256 1"/>
              <a:gd name="T3" fmla="*/ 0 256 1"/>
              <a:gd name="G38" fmla="+- G37 T2 T3"/>
              <a:gd name="G39" fmla="?: G2 G37 G38"/>
              <a:gd name="G40" fmla="cos 10800 G39"/>
              <a:gd name="G41" fmla="sin 10800 G39"/>
              <a:gd name="G42" fmla="cos 7184 G39"/>
              <a:gd name="G43" fmla="sin 7184 G39"/>
              <a:gd name="G44" fmla="+- G40 10800 0"/>
              <a:gd name="G45" fmla="+- G41 10800 0"/>
              <a:gd name="G46" fmla="+- G42 10800 0"/>
              <a:gd name="G47" fmla="+- G43 10800 0"/>
              <a:gd name="G48" fmla="+- G35 10800 0"/>
              <a:gd name="G49" fmla="+- G36 10800 0"/>
              <a:gd name="T4" fmla="*/ 20412 w 21600"/>
              <a:gd name="T5" fmla="*/ 5877 h 21600"/>
              <a:gd name="T6" fmla="*/ 9663 w 21600"/>
              <a:gd name="T7" fmla="*/ 1880 h 21600"/>
              <a:gd name="T8" fmla="*/ 17194 w 21600"/>
              <a:gd name="T9" fmla="*/ 7525 h 21600"/>
              <a:gd name="T10" fmla="*/ 20668 w 21600"/>
              <a:gd name="T11" fmla="*/ 20012 h 21600"/>
              <a:gd name="T12" fmla="*/ 14295 w 21600"/>
              <a:gd name="T13" fmla="*/ 20231 h 21600"/>
              <a:gd name="T14" fmla="*/ 14077 w 21600"/>
              <a:gd name="T15" fmla="*/ 13859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051" y="15702"/>
                </a:moveTo>
                <a:cubicBezTo>
                  <a:pt x="17293" y="14372"/>
                  <a:pt x="17984" y="12619"/>
                  <a:pt x="17984" y="10800"/>
                </a:cubicBezTo>
                <a:cubicBezTo>
                  <a:pt x="17984" y="6832"/>
                  <a:pt x="14767" y="3616"/>
                  <a:pt x="10800" y="3616"/>
                </a:cubicBezTo>
                <a:cubicBezTo>
                  <a:pt x="10496" y="3615"/>
                  <a:pt x="10193" y="3635"/>
                  <a:pt x="9891" y="3673"/>
                </a:cubicBezTo>
                <a:lnTo>
                  <a:pt x="9434" y="86"/>
                </a:lnTo>
                <a:cubicBezTo>
                  <a:pt x="9887" y="28"/>
                  <a:pt x="10343" y="-1"/>
                  <a:pt x="10800" y="0"/>
                </a:cubicBezTo>
                <a:cubicBezTo>
                  <a:pt x="16764" y="0"/>
                  <a:pt x="21600" y="4835"/>
                  <a:pt x="21600" y="10800"/>
                </a:cubicBezTo>
                <a:cubicBezTo>
                  <a:pt x="21600" y="13535"/>
                  <a:pt x="20561" y="16170"/>
                  <a:pt x="18694" y="18169"/>
                </a:cubicBezTo>
                <a:lnTo>
                  <a:pt x="20668" y="20012"/>
                </a:lnTo>
                <a:lnTo>
                  <a:pt x="14295" y="20231"/>
                </a:lnTo>
                <a:lnTo>
                  <a:pt x="14077" y="13859"/>
                </a:lnTo>
                <a:lnTo>
                  <a:pt x="16051" y="15702"/>
                </a:lnTo>
                <a:close/>
              </a:path>
            </a:pathLst>
          </a:custGeom>
          <a:solidFill>
            <a:srgbClr val="006600"/>
          </a:solidFill>
          <a:ln w="9525" algn="in">
            <a:solidFill>
              <a:srgbClr val="000000"/>
            </a:solidFill>
            <a:miter lim="800000"/>
            <a:headEnd/>
            <a:tailEnd/>
          </a:ln>
          <a:effectLst/>
        </p:spPr>
        <p:txBody>
          <a:bodyPr lIns="36576" tIns="36576" rIns="36576" bIns="36576"/>
          <a:lstStyle/>
          <a:p>
            <a:endParaRPr lang="en-US"/>
          </a:p>
        </p:txBody>
      </p:sp>
      <p:sp>
        <p:nvSpPr>
          <p:cNvPr id="76827" name="AutoShape 27"/>
          <p:cNvSpPr>
            <a:spLocks noChangeArrowheads="1"/>
          </p:cNvSpPr>
          <p:nvPr/>
        </p:nvSpPr>
        <p:spPr bwMode="auto">
          <a:xfrm rot="15854744" flipV="1">
            <a:off x="20765294" y="22783006"/>
            <a:ext cx="1447800" cy="1525588"/>
          </a:xfrm>
          <a:custGeom>
            <a:avLst/>
            <a:gdLst>
              <a:gd name="G0" fmla="+- 2820123 0 0"/>
              <a:gd name="G1" fmla="+- -6374173 0 0"/>
              <a:gd name="G2" fmla="+- 2820123 0 -6374173"/>
              <a:gd name="G3" fmla="+- 10800 0 0"/>
              <a:gd name="G4" fmla="+- 0 0 2820123"/>
              <a:gd name="T0" fmla="*/ 360 256 1"/>
              <a:gd name="T1" fmla="*/ 0 256 1"/>
              <a:gd name="G5" fmla="+- G2 T0 T1"/>
              <a:gd name="G6" fmla="?: G2 G2 G5"/>
              <a:gd name="G7" fmla="+- 0 0 G6"/>
              <a:gd name="G8" fmla="+- 7184 0 0"/>
              <a:gd name="G9" fmla="+- 0 0 -6374173"/>
              <a:gd name="G10" fmla="+- 7184 0 2700"/>
              <a:gd name="G11" fmla="cos G10 2820123"/>
              <a:gd name="G12" fmla="sin G10 2820123"/>
              <a:gd name="G13" fmla="cos 13500 2820123"/>
              <a:gd name="G14" fmla="sin 13500 2820123"/>
              <a:gd name="G15" fmla="+- G11 10800 0"/>
              <a:gd name="G16" fmla="+- G12 10800 0"/>
              <a:gd name="G17" fmla="+- G13 10800 0"/>
              <a:gd name="G18" fmla="+- G14 10800 0"/>
              <a:gd name="G19" fmla="*/ 7184 1 2"/>
              <a:gd name="G20" fmla="+- G19 5400 0"/>
              <a:gd name="G21" fmla="cos G20 2820123"/>
              <a:gd name="G22" fmla="sin G20 2820123"/>
              <a:gd name="G23" fmla="+- G21 10800 0"/>
              <a:gd name="G24" fmla="+- G12 G23 G22"/>
              <a:gd name="G25" fmla="+- G22 G23 G11"/>
              <a:gd name="G26" fmla="cos 10800 2820123"/>
              <a:gd name="G27" fmla="sin 10800 2820123"/>
              <a:gd name="G28" fmla="cos 7184 2820123"/>
              <a:gd name="G29" fmla="sin 7184 2820123"/>
              <a:gd name="G30" fmla="+- G26 10800 0"/>
              <a:gd name="G31" fmla="+- G27 10800 0"/>
              <a:gd name="G32" fmla="+- G28 10800 0"/>
              <a:gd name="G33" fmla="+- G29 10800 0"/>
              <a:gd name="G34" fmla="+- G19 5400 0"/>
              <a:gd name="G35" fmla="cos G34 -6374173"/>
              <a:gd name="G36" fmla="sin G34 -6374173"/>
              <a:gd name="G37" fmla="+/ -6374173 2820123 2"/>
              <a:gd name="T2" fmla="*/ 180 256 1"/>
              <a:gd name="T3" fmla="*/ 0 256 1"/>
              <a:gd name="G38" fmla="+- G37 T2 T3"/>
              <a:gd name="G39" fmla="?: G2 G37 G38"/>
              <a:gd name="G40" fmla="cos 10800 G39"/>
              <a:gd name="G41" fmla="sin 10800 G39"/>
              <a:gd name="G42" fmla="cos 7184 G39"/>
              <a:gd name="G43" fmla="sin 7184 G39"/>
              <a:gd name="G44" fmla="+- G40 10800 0"/>
              <a:gd name="G45" fmla="+- G41 10800 0"/>
              <a:gd name="G46" fmla="+- G42 10800 0"/>
              <a:gd name="G47" fmla="+- G43 10800 0"/>
              <a:gd name="G48" fmla="+- G35 10800 0"/>
              <a:gd name="G49" fmla="+- G36 10800 0"/>
              <a:gd name="T4" fmla="*/ 20412 w 21600"/>
              <a:gd name="T5" fmla="*/ 5877 h 21600"/>
              <a:gd name="T6" fmla="*/ 9663 w 21600"/>
              <a:gd name="T7" fmla="*/ 1880 h 21600"/>
              <a:gd name="T8" fmla="*/ 17194 w 21600"/>
              <a:gd name="T9" fmla="*/ 7525 h 21600"/>
              <a:gd name="T10" fmla="*/ 20668 w 21600"/>
              <a:gd name="T11" fmla="*/ 20012 h 21600"/>
              <a:gd name="T12" fmla="*/ 14295 w 21600"/>
              <a:gd name="T13" fmla="*/ 20231 h 21600"/>
              <a:gd name="T14" fmla="*/ 14077 w 21600"/>
              <a:gd name="T15" fmla="*/ 13859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051" y="15702"/>
                </a:moveTo>
                <a:cubicBezTo>
                  <a:pt x="17293" y="14372"/>
                  <a:pt x="17984" y="12619"/>
                  <a:pt x="17984" y="10800"/>
                </a:cubicBezTo>
                <a:cubicBezTo>
                  <a:pt x="17984" y="6832"/>
                  <a:pt x="14767" y="3616"/>
                  <a:pt x="10800" y="3616"/>
                </a:cubicBezTo>
                <a:cubicBezTo>
                  <a:pt x="10496" y="3615"/>
                  <a:pt x="10193" y="3635"/>
                  <a:pt x="9891" y="3673"/>
                </a:cubicBezTo>
                <a:lnTo>
                  <a:pt x="9434" y="86"/>
                </a:lnTo>
                <a:cubicBezTo>
                  <a:pt x="9887" y="28"/>
                  <a:pt x="10343" y="-1"/>
                  <a:pt x="10800" y="0"/>
                </a:cubicBezTo>
                <a:cubicBezTo>
                  <a:pt x="16764" y="0"/>
                  <a:pt x="21600" y="4835"/>
                  <a:pt x="21600" y="10800"/>
                </a:cubicBezTo>
                <a:cubicBezTo>
                  <a:pt x="21600" y="13535"/>
                  <a:pt x="20561" y="16170"/>
                  <a:pt x="18694" y="18169"/>
                </a:cubicBezTo>
                <a:lnTo>
                  <a:pt x="20668" y="20012"/>
                </a:lnTo>
                <a:lnTo>
                  <a:pt x="14295" y="20231"/>
                </a:lnTo>
                <a:lnTo>
                  <a:pt x="14077" y="13859"/>
                </a:lnTo>
                <a:lnTo>
                  <a:pt x="16051" y="15702"/>
                </a:lnTo>
                <a:close/>
              </a:path>
            </a:pathLst>
          </a:custGeom>
          <a:solidFill>
            <a:srgbClr val="006600"/>
          </a:solidFill>
          <a:ln w="9525" algn="in">
            <a:solidFill>
              <a:srgbClr val="000000"/>
            </a:solidFill>
            <a:miter lim="800000"/>
            <a:headEnd/>
            <a:tailEnd/>
          </a:ln>
          <a:effectLst/>
        </p:spPr>
        <p:txBody>
          <a:bodyPr lIns="36576" tIns="36576" rIns="36576" bIns="36576"/>
          <a:lstStyle/>
          <a:p>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a:t>Guidelines for General Staff</a:t>
            </a:r>
          </a:p>
        </p:txBody>
      </p:sp>
      <p:sp>
        <p:nvSpPr>
          <p:cNvPr id="58371" name="Rectangle 3"/>
          <p:cNvSpPr>
            <a:spLocks noGrp="1" noChangeArrowheads="1"/>
          </p:cNvSpPr>
          <p:nvPr>
            <p:ph type="body" idx="1"/>
          </p:nvPr>
        </p:nvSpPr>
        <p:spPr/>
        <p:txBody>
          <a:bodyPr/>
          <a:lstStyle/>
          <a:p>
            <a:r>
              <a:rPr lang="en-US"/>
              <a:t>Only one person will be designated to lead each General Staff position</a:t>
            </a:r>
          </a:p>
          <a:p>
            <a:r>
              <a:rPr lang="en-US"/>
              <a:t>General Staff positions may be filled by qualified persons from any agency or jurisdiction</a:t>
            </a:r>
          </a:p>
          <a:p>
            <a:r>
              <a:rPr lang="en-US"/>
              <a:t>Each member of the General Staff reports directly to the Incident Commander</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t>Guidelines for General Staff</a:t>
            </a:r>
          </a:p>
        </p:txBody>
      </p:sp>
      <p:sp>
        <p:nvSpPr>
          <p:cNvPr id="59395" name="Rectangle 3"/>
          <p:cNvSpPr>
            <a:spLocks noGrp="1" noChangeArrowheads="1"/>
          </p:cNvSpPr>
          <p:nvPr>
            <p:ph type="body" idx="1"/>
          </p:nvPr>
        </p:nvSpPr>
        <p:spPr/>
        <p:txBody>
          <a:bodyPr/>
          <a:lstStyle/>
          <a:p>
            <a:pPr>
              <a:spcAft>
                <a:spcPts val="1200"/>
              </a:spcAft>
            </a:pPr>
            <a:r>
              <a:rPr lang="en-US" sz="2800"/>
              <a:t>Deputy positions may be established for each of the General Staff positions.  Deputies can be designated from other agencies as appropriate.</a:t>
            </a:r>
          </a:p>
          <a:p>
            <a:pPr>
              <a:spcAft>
                <a:spcPts val="1200"/>
              </a:spcAft>
            </a:pPr>
            <a:r>
              <a:rPr lang="en-US" sz="2800"/>
              <a:t>General Staff members may exchange information with any person within the organization through the chain of command</a:t>
            </a:r>
          </a:p>
          <a:p>
            <a:pPr>
              <a:spcAft>
                <a:spcPts val="1200"/>
              </a:spcAft>
            </a:pPr>
            <a:r>
              <a:rPr lang="en-US" sz="2800"/>
              <a:t>General Staff positions (i.e. sections) should not be combined.</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a:t>Incident Management</a:t>
            </a:r>
          </a:p>
        </p:txBody>
      </p:sp>
      <p:sp>
        <p:nvSpPr>
          <p:cNvPr id="60419" name="Rectangle 3"/>
          <p:cNvSpPr>
            <a:spLocks noGrp="1" noChangeArrowheads="1"/>
          </p:cNvSpPr>
          <p:nvPr>
            <p:ph type="body" idx="1"/>
          </p:nvPr>
        </p:nvSpPr>
        <p:spPr/>
        <p:txBody>
          <a:bodyPr/>
          <a:lstStyle/>
          <a:p>
            <a:r>
              <a:rPr lang="en-US"/>
              <a:t>Use ICS for events</a:t>
            </a:r>
          </a:p>
          <a:p>
            <a:pPr lvl="1"/>
            <a:r>
              <a:rPr lang="en-US"/>
              <a:t>Organizing for a major field training exercise or simulated emergency</a:t>
            </a:r>
          </a:p>
          <a:p>
            <a:pPr lvl="1"/>
            <a:r>
              <a:rPr lang="en-US"/>
              <a:t>A planned public even such as a major parade or concert</a:t>
            </a:r>
          </a:p>
          <a:p>
            <a:pPr lvl="1"/>
            <a:r>
              <a:rPr lang="en-US"/>
              <a:t>A planned activity such as a prescribed fire, a low enforcement sweep, a major pest control effort or a marine hazardous materials exercise</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sz="4000"/>
              <a:t>Event Planning Considerations</a:t>
            </a:r>
          </a:p>
        </p:txBody>
      </p:sp>
      <p:sp>
        <p:nvSpPr>
          <p:cNvPr id="61443" name="Rectangle 3"/>
          <p:cNvSpPr>
            <a:spLocks noGrp="1" noChangeArrowheads="1"/>
          </p:cNvSpPr>
          <p:nvPr>
            <p:ph type="body" idx="1"/>
          </p:nvPr>
        </p:nvSpPr>
        <p:spPr/>
        <p:txBody>
          <a:bodyPr/>
          <a:lstStyle/>
          <a:p>
            <a:r>
              <a:rPr lang="en-US"/>
              <a:t>Type of incident/event?</a:t>
            </a:r>
          </a:p>
          <a:p>
            <a:r>
              <a:rPr lang="en-US"/>
              <a:t>Location, size, duration?</a:t>
            </a:r>
          </a:p>
          <a:p>
            <a:r>
              <a:rPr lang="en-US"/>
              <a:t>Single or multi-agency?</a:t>
            </a:r>
          </a:p>
          <a:p>
            <a:r>
              <a:rPr lang="en-US"/>
              <a:t>Single or multi-jurisdiction?</a:t>
            </a:r>
          </a:p>
          <a:p>
            <a:r>
              <a:rPr lang="en-US"/>
              <a:t>Command staff needs?</a:t>
            </a:r>
          </a:p>
          <a:p>
            <a:r>
              <a:rPr lang="en-US"/>
              <a:t>Kind, type, number of resources?</a:t>
            </a:r>
          </a:p>
          <a:p>
            <a:r>
              <a:rPr lang="en-US"/>
              <a:t>Air Operations involved?</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sz="4000"/>
              <a:t>More Event Planning Considerations</a:t>
            </a:r>
          </a:p>
        </p:txBody>
      </p:sp>
      <p:sp>
        <p:nvSpPr>
          <p:cNvPr id="62467" name="Rectangle 3"/>
          <p:cNvSpPr>
            <a:spLocks noGrp="1" noChangeArrowheads="1"/>
          </p:cNvSpPr>
          <p:nvPr>
            <p:ph type="body" idx="1"/>
          </p:nvPr>
        </p:nvSpPr>
        <p:spPr/>
        <p:txBody>
          <a:bodyPr/>
          <a:lstStyle/>
          <a:p>
            <a:r>
              <a:rPr lang="en-US"/>
              <a:t>Staging Areas required?</a:t>
            </a:r>
          </a:p>
          <a:p>
            <a:r>
              <a:rPr lang="en-US"/>
              <a:t>Other facilities required?</a:t>
            </a:r>
          </a:p>
          <a:p>
            <a:r>
              <a:rPr lang="en-US"/>
              <a:t>Logistical support needs?</a:t>
            </a:r>
          </a:p>
          <a:p>
            <a:r>
              <a:rPr lang="en-US"/>
              <a:t>Any limitations and/or restrictions?</a:t>
            </a:r>
          </a:p>
          <a:p>
            <a:r>
              <a:rPr lang="en-US"/>
              <a:t>Available communications?</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sz="4000"/>
              <a:t>Considerations for </a:t>
            </a:r>
            <a:r>
              <a:rPr lang="en-US" sz="4000" i="1"/>
              <a:t>Un</a:t>
            </a:r>
            <a:r>
              <a:rPr lang="en-US" sz="4000"/>
              <a:t>planned Incidents</a:t>
            </a:r>
          </a:p>
        </p:txBody>
      </p:sp>
      <p:sp>
        <p:nvSpPr>
          <p:cNvPr id="25603" name="Rectangle 3"/>
          <p:cNvSpPr>
            <a:spLocks noGrp="1" noChangeArrowheads="1"/>
          </p:cNvSpPr>
          <p:nvPr>
            <p:ph type="body" idx="1"/>
          </p:nvPr>
        </p:nvSpPr>
        <p:spPr/>
        <p:txBody>
          <a:bodyPr/>
          <a:lstStyle/>
          <a:p>
            <a:r>
              <a:rPr lang="en-US"/>
              <a:t>An incident occurs</a:t>
            </a:r>
          </a:p>
          <a:p>
            <a:r>
              <a:rPr lang="en-US"/>
              <a:t>Time is of the essence</a:t>
            </a:r>
          </a:p>
          <a:p>
            <a:r>
              <a:rPr lang="en-US"/>
              <a:t>The situation is unstable </a:t>
            </a:r>
          </a:p>
          <a:p>
            <a:r>
              <a:rPr lang="en-US"/>
              <a:t>Potential to expand communications and information may be incomplete</a:t>
            </a:r>
          </a:p>
          <a:p>
            <a:r>
              <a:rPr lang="en-US"/>
              <a:t>Staff not necessarily experienced in managing expanding incidents</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r>
              <a:rPr lang="en-US" sz="4000"/>
              <a:t>Initial Steps in Organizing Incidents</a:t>
            </a:r>
          </a:p>
        </p:txBody>
      </p:sp>
      <p:sp>
        <p:nvSpPr>
          <p:cNvPr id="95235" name="Rectangle 3"/>
          <p:cNvSpPr>
            <a:spLocks noGrp="1" noChangeArrowheads="1"/>
          </p:cNvSpPr>
          <p:nvPr>
            <p:ph type="body" idx="1"/>
          </p:nvPr>
        </p:nvSpPr>
        <p:spPr/>
        <p:txBody>
          <a:bodyPr/>
          <a:lstStyle/>
          <a:p>
            <a:r>
              <a:rPr lang="en-US" sz="2800"/>
              <a:t>Size up the situation</a:t>
            </a:r>
          </a:p>
          <a:p>
            <a:r>
              <a:rPr lang="en-US" sz="2800"/>
              <a:t>Determine if there are lives at immediate risk</a:t>
            </a:r>
          </a:p>
          <a:p>
            <a:r>
              <a:rPr lang="en-US" sz="2800"/>
              <a:t>Establish the immediate objectives</a:t>
            </a:r>
          </a:p>
          <a:p>
            <a:r>
              <a:rPr lang="en-US" sz="2800"/>
              <a:t>Determine if there are enough and the right kind of resources on scene and/or ordered</a:t>
            </a:r>
          </a:p>
          <a:p>
            <a:r>
              <a:rPr lang="en-US" sz="2800"/>
              <a:t>Develop an action plan</a:t>
            </a:r>
          </a:p>
          <a:p>
            <a:r>
              <a:rPr lang="en-US" sz="2800"/>
              <a:t>Establish an early organization</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sz="4000"/>
              <a:t>Initial Steps in Organizing Incidents (con’t.)</a:t>
            </a:r>
          </a:p>
        </p:txBody>
      </p:sp>
      <p:sp>
        <p:nvSpPr>
          <p:cNvPr id="96259" name="Rectangle 3"/>
          <p:cNvSpPr>
            <a:spLocks noGrp="1" noChangeArrowheads="1"/>
          </p:cNvSpPr>
          <p:nvPr>
            <p:ph type="body" idx="1"/>
          </p:nvPr>
        </p:nvSpPr>
        <p:spPr/>
        <p:txBody>
          <a:bodyPr/>
          <a:lstStyle/>
          <a:p>
            <a:pPr>
              <a:lnSpc>
                <a:spcPct val="90000"/>
              </a:lnSpc>
            </a:pPr>
            <a:r>
              <a:rPr lang="en-US" sz="2800"/>
              <a:t>Consider if span of control is or will soon approach practical limits</a:t>
            </a:r>
          </a:p>
          <a:p>
            <a:pPr>
              <a:lnSpc>
                <a:spcPct val="90000"/>
              </a:lnSpc>
            </a:pPr>
            <a:r>
              <a:rPr lang="en-US" sz="2800"/>
              <a:t>Ensure that personnel safety factors are taken into account </a:t>
            </a:r>
          </a:p>
          <a:p>
            <a:pPr>
              <a:lnSpc>
                <a:spcPct val="90000"/>
              </a:lnSpc>
            </a:pPr>
            <a:r>
              <a:rPr lang="en-US" sz="2800"/>
              <a:t>Determine if there are any environmental issues that need to be considered</a:t>
            </a:r>
          </a:p>
          <a:p>
            <a:pPr>
              <a:lnSpc>
                <a:spcPct val="90000"/>
              </a:lnSpc>
            </a:pPr>
            <a:r>
              <a:rPr lang="en-US" sz="2800"/>
              <a:t>Monitor the work progress</a:t>
            </a:r>
          </a:p>
          <a:p>
            <a:pPr>
              <a:lnSpc>
                <a:spcPct val="90000"/>
              </a:lnSpc>
            </a:pPr>
            <a:r>
              <a:rPr lang="en-US" sz="2800"/>
              <a:t>Review and modify objectives and action plan as necessary</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4" name="Picture 4" descr="08-14"/>
          <p:cNvPicPr>
            <a:picLocks noChangeAspect="1" noChangeArrowheads="1"/>
          </p:cNvPicPr>
          <p:nvPr>
            <p:ph idx="1"/>
          </p:nvPr>
        </p:nvPicPr>
        <p:blipFill>
          <a:blip r:embed="rId2"/>
          <a:srcRect/>
          <a:stretch>
            <a:fillRect/>
          </a:stretch>
        </p:blipFill>
        <p:spPr>
          <a:xfrm>
            <a:off x="228600" y="838200"/>
            <a:ext cx="8610600" cy="5854700"/>
          </a:xfrm>
          <a:noFill/>
          <a:ln/>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8" name="Picture 4" descr="08-15"/>
          <p:cNvPicPr>
            <a:picLocks noChangeAspect="1" noChangeArrowheads="1"/>
          </p:cNvPicPr>
          <p:nvPr>
            <p:ph/>
          </p:nvPr>
        </p:nvPicPr>
        <p:blipFill>
          <a:blip r:embed="rId2"/>
          <a:srcRect/>
          <a:stretch>
            <a:fillRect/>
          </a:stretch>
        </p:blipFill>
        <p:spPr>
          <a:xfrm>
            <a:off x="922338" y="457200"/>
            <a:ext cx="7299325" cy="5638800"/>
          </a:xfrm>
          <a:noFill/>
          <a:ln/>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r>
              <a:rPr lang="en-US"/>
              <a:t>Unified Command</a:t>
            </a:r>
          </a:p>
        </p:txBody>
      </p:sp>
      <p:sp>
        <p:nvSpPr>
          <p:cNvPr id="99331" name="Rectangle 3"/>
          <p:cNvSpPr>
            <a:spLocks noGrp="1" noChangeArrowheads="1"/>
          </p:cNvSpPr>
          <p:nvPr>
            <p:ph type="body" idx="1"/>
          </p:nvPr>
        </p:nvSpPr>
        <p:spPr/>
        <p:txBody>
          <a:bodyPr/>
          <a:lstStyle/>
          <a:p>
            <a:r>
              <a:rPr lang="en-US"/>
              <a:t>Definition:</a:t>
            </a:r>
          </a:p>
          <a:p>
            <a:pPr lvl="1">
              <a:buFont typeface="Wingdings" pitchFamily="2" charset="2"/>
              <a:buNone/>
            </a:pPr>
            <a:r>
              <a:rPr lang="en-US"/>
              <a:t>A team effort which allows all agencies with responsibility for the incident to jointly provide management direction to an incident through a common set of incident objectives and strategies established at the command level.</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6" name="Picture 4" descr="08-17"/>
          <p:cNvPicPr>
            <a:picLocks noChangeAspect="1" noChangeArrowheads="1"/>
          </p:cNvPicPr>
          <p:nvPr>
            <p:ph idx="1"/>
          </p:nvPr>
        </p:nvPicPr>
        <p:blipFill>
          <a:blip r:embed="rId2"/>
          <a:srcRect/>
          <a:stretch>
            <a:fillRect/>
          </a:stretch>
        </p:blipFill>
        <p:spPr>
          <a:xfrm>
            <a:off x="457200" y="533400"/>
            <a:ext cx="8001000" cy="5486400"/>
          </a:xfrm>
          <a:noFill/>
          <a:ln/>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r>
              <a:rPr lang="en-US" sz="4000"/>
              <a:t>Advantages of using Unified Command</a:t>
            </a:r>
          </a:p>
        </p:txBody>
      </p:sp>
      <p:sp>
        <p:nvSpPr>
          <p:cNvPr id="101379" name="Rectangle 3"/>
          <p:cNvSpPr>
            <a:spLocks noGrp="1" noChangeArrowheads="1"/>
          </p:cNvSpPr>
          <p:nvPr>
            <p:ph type="body" idx="1"/>
          </p:nvPr>
        </p:nvSpPr>
        <p:spPr/>
        <p:txBody>
          <a:bodyPr/>
          <a:lstStyle/>
          <a:p>
            <a:r>
              <a:rPr lang="en-US" sz="2800"/>
              <a:t>One set of objectives is developed for the entire incident, and a collective approach is made to developing strategies</a:t>
            </a:r>
          </a:p>
          <a:p>
            <a:r>
              <a:rPr lang="en-US" sz="2800"/>
              <a:t>Information flow and coordination is improved between all jurisdictions and agencies involved in the incident</a:t>
            </a:r>
          </a:p>
          <a:p>
            <a:r>
              <a:rPr lang="en-US" sz="2800"/>
              <a:t>No agency’s authority or legal requirements will be compromised or neglected</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r>
              <a:rPr lang="en-US" sz="4000"/>
              <a:t>Advantages of using Unified Command (con’t.)</a:t>
            </a:r>
          </a:p>
        </p:txBody>
      </p:sp>
      <p:sp>
        <p:nvSpPr>
          <p:cNvPr id="102403" name="Rectangle 3"/>
          <p:cNvSpPr>
            <a:spLocks noGrp="1" noChangeArrowheads="1"/>
          </p:cNvSpPr>
          <p:nvPr>
            <p:ph type="body" idx="1"/>
          </p:nvPr>
        </p:nvSpPr>
        <p:spPr/>
        <p:txBody>
          <a:bodyPr/>
          <a:lstStyle/>
          <a:p>
            <a:pPr>
              <a:spcAft>
                <a:spcPts val="600"/>
              </a:spcAft>
            </a:pPr>
            <a:r>
              <a:rPr lang="en-US" sz="2900"/>
              <a:t>Each agency is fully aware of the plans, actions and constraints of all others</a:t>
            </a:r>
          </a:p>
          <a:p>
            <a:pPr>
              <a:spcAft>
                <a:spcPts val="600"/>
              </a:spcAft>
            </a:pPr>
            <a:r>
              <a:rPr lang="en-US" sz="2900"/>
              <a:t>The combined efforts of all agencies is optimized as they perform their respective assignments under a single Incident Action Plan</a:t>
            </a:r>
          </a:p>
          <a:p>
            <a:pPr>
              <a:spcAft>
                <a:spcPts val="600"/>
              </a:spcAft>
            </a:pPr>
            <a:r>
              <a:rPr lang="en-US" sz="2900"/>
              <a:t>Duplicative efforts are reduced or eliminated, thus reducing the cost and chances for frustration and conflict</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en-US" sz="4000"/>
              <a:t>Under Unified Command there is:</a:t>
            </a:r>
          </a:p>
        </p:txBody>
      </p:sp>
      <p:sp>
        <p:nvSpPr>
          <p:cNvPr id="103427" name="Rectangle 3"/>
          <p:cNvSpPr>
            <a:spLocks noGrp="1" noChangeArrowheads="1"/>
          </p:cNvSpPr>
          <p:nvPr>
            <p:ph type="body" idx="1"/>
          </p:nvPr>
        </p:nvSpPr>
        <p:spPr/>
        <p:txBody>
          <a:bodyPr/>
          <a:lstStyle/>
          <a:p>
            <a:pPr>
              <a:lnSpc>
                <a:spcPct val="80000"/>
              </a:lnSpc>
            </a:pPr>
            <a:r>
              <a:rPr lang="en-US" sz="2800"/>
              <a:t>A single integrated incident organization</a:t>
            </a:r>
          </a:p>
          <a:p>
            <a:pPr>
              <a:lnSpc>
                <a:spcPct val="80000"/>
              </a:lnSpc>
            </a:pPr>
            <a:r>
              <a:rPr lang="en-US" sz="2800"/>
              <a:t>One Operations Section Chief to direct tactical efforts</a:t>
            </a:r>
          </a:p>
          <a:p>
            <a:pPr>
              <a:lnSpc>
                <a:spcPct val="80000"/>
              </a:lnSpc>
            </a:pPr>
            <a:r>
              <a:rPr lang="en-US" sz="2800"/>
              <a:t>Collocated (shared) facilities</a:t>
            </a:r>
          </a:p>
          <a:p>
            <a:pPr>
              <a:lnSpc>
                <a:spcPct val="80000"/>
              </a:lnSpc>
            </a:pPr>
            <a:r>
              <a:rPr lang="en-US" sz="2800"/>
              <a:t>A single integrated planning process and Incident Action Plan</a:t>
            </a:r>
          </a:p>
          <a:p>
            <a:pPr>
              <a:lnSpc>
                <a:spcPct val="80000"/>
              </a:lnSpc>
            </a:pPr>
            <a:r>
              <a:rPr lang="en-US" sz="2800"/>
              <a:t>Shared planning, logistical and finance/administration operations wherever possible</a:t>
            </a:r>
          </a:p>
          <a:p>
            <a:pPr>
              <a:lnSpc>
                <a:spcPct val="80000"/>
              </a:lnSpc>
            </a:pPr>
            <a:r>
              <a:rPr lang="en-US" sz="2800"/>
              <a:t>A coordinated process for resource ordering</a:t>
            </a:r>
          </a:p>
          <a:p>
            <a:pPr>
              <a:lnSpc>
                <a:spcPct val="80000"/>
              </a:lnSpc>
            </a:pPr>
            <a:endParaRPr lang="en-US" sz="280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US" sz="4000"/>
              <a:t>Guidelines for Staffing the ICS Organization</a:t>
            </a:r>
          </a:p>
        </p:txBody>
      </p:sp>
      <p:sp>
        <p:nvSpPr>
          <p:cNvPr id="104451" name="Rectangle 3"/>
          <p:cNvSpPr>
            <a:spLocks noGrp="1" noChangeArrowheads="1"/>
          </p:cNvSpPr>
          <p:nvPr>
            <p:ph type="body" idx="1"/>
          </p:nvPr>
        </p:nvSpPr>
        <p:spPr/>
        <p:txBody>
          <a:bodyPr/>
          <a:lstStyle/>
          <a:p>
            <a:r>
              <a:rPr lang="en-US"/>
              <a:t>Deputies may be used for Command, General and Branch staff</a:t>
            </a:r>
          </a:p>
          <a:p>
            <a:r>
              <a:rPr lang="en-US"/>
              <a:t>Command staff may have assistants</a:t>
            </a:r>
          </a:p>
          <a:p>
            <a:r>
              <a:rPr lang="en-US"/>
              <a:t>Multi-jurisdictional incidents should establish an Unified Command</a:t>
            </a:r>
          </a:p>
          <a:p>
            <a:r>
              <a:rPr lang="en-US"/>
              <a:t>Expand the organization as needed</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r>
              <a:rPr lang="en-US"/>
              <a:t>Planning Exercise</a:t>
            </a:r>
          </a:p>
        </p:txBody>
      </p:sp>
      <p:sp>
        <p:nvSpPr>
          <p:cNvPr id="105475" name="Rectangle 3"/>
          <p:cNvSpPr>
            <a:spLocks noGrp="1" noChangeArrowheads="1"/>
          </p:cNvSpPr>
          <p:nvPr>
            <p:ph type="body" idx="1"/>
          </p:nvPr>
        </p:nvSpPr>
        <p:spPr/>
        <p:txBody>
          <a:bodyPr/>
          <a:lstStyle/>
          <a:p>
            <a:r>
              <a:rPr lang="en-US"/>
              <a:t>The planned event – Riverdale Centennial Celebration</a:t>
            </a:r>
          </a:p>
          <a:p>
            <a:r>
              <a:rPr lang="en-US"/>
              <a:t>What you are to do:</a:t>
            </a:r>
          </a:p>
          <a:p>
            <a:pPr lvl="1"/>
            <a:r>
              <a:rPr lang="en-US"/>
              <a:t>Produce the Incident Objectives</a:t>
            </a:r>
          </a:p>
          <a:p>
            <a:pPr lvl="1"/>
            <a:r>
              <a:rPr lang="en-US"/>
              <a:t>The organization to cover the afternoon and evening for the event</a:t>
            </a:r>
          </a:p>
          <a:p>
            <a:pPr lvl="1"/>
            <a:r>
              <a:rPr lang="en-US"/>
              <a:t>Recommendations for staff sizes for the various units within the organization</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a:t>Things to keep in mind…</a:t>
            </a:r>
          </a:p>
        </p:txBody>
      </p:sp>
      <p:sp>
        <p:nvSpPr>
          <p:cNvPr id="106499" name="Rectangle 3"/>
          <p:cNvSpPr>
            <a:spLocks noGrp="1" noChangeArrowheads="1"/>
          </p:cNvSpPr>
          <p:nvPr>
            <p:ph type="body" idx="1"/>
          </p:nvPr>
        </p:nvSpPr>
        <p:spPr/>
        <p:txBody>
          <a:bodyPr/>
          <a:lstStyle/>
          <a:p>
            <a:pPr>
              <a:lnSpc>
                <a:spcPct val="90000"/>
              </a:lnSpc>
            </a:pPr>
            <a:r>
              <a:rPr lang="en-US"/>
              <a:t>Are the objectives clearly stated and measurable?</a:t>
            </a:r>
          </a:p>
          <a:p>
            <a:pPr>
              <a:lnSpc>
                <a:spcPct val="90000"/>
              </a:lnSpc>
            </a:pPr>
            <a:r>
              <a:rPr lang="en-US"/>
              <a:t>Does the makeup of the operations organization generally support the strategy?</a:t>
            </a:r>
          </a:p>
          <a:p>
            <a:pPr>
              <a:lnSpc>
                <a:spcPct val="90000"/>
              </a:lnSpc>
            </a:pPr>
            <a:r>
              <a:rPr lang="en-US"/>
              <a:t>Are necessary General Staff positions filled?</a:t>
            </a:r>
          </a:p>
          <a:p>
            <a:pPr>
              <a:lnSpc>
                <a:spcPct val="90000"/>
              </a:lnSpc>
            </a:pPr>
            <a:r>
              <a:rPr lang="en-US"/>
              <a:t>Are staff sizes adequate?</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r>
              <a:rPr lang="en-US"/>
              <a:t>Things to keep in mind…</a:t>
            </a:r>
          </a:p>
        </p:txBody>
      </p:sp>
      <p:sp>
        <p:nvSpPr>
          <p:cNvPr id="107523" name="Rectangle 3"/>
          <p:cNvSpPr>
            <a:spLocks noGrp="1" noChangeArrowheads="1"/>
          </p:cNvSpPr>
          <p:nvPr>
            <p:ph type="body" idx="1"/>
          </p:nvPr>
        </p:nvSpPr>
        <p:spPr/>
        <p:txBody>
          <a:bodyPr/>
          <a:lstStyle/>
          <a:p>
            <a:r>
              <a:rPr lang="en-US"/>
              <a:t>Has the need for Command Staff positions been considered?</a:t>
            </a:r>
          </a:p>
          <a:p>
            <a:r>
              <a:rPr lang="en-US"/>
              <a:t>Is span of control adequate?</a:t>
            </a:r>
          </a:p>
          <a:p>
            <a:r>
              <a:rPr lang="en-US"/>
              <a:t>If you were the incoming Incident Commander, would you accept this organization and staff sizes?</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r>
              <a:rPr lang="en-US"/>
              <a:t>Area Command</a:t>
            </a:r>
          </a:p>
        </p:txBody>
      </p:sp>
      <p:sp>
        <p:nvSpPr>
          <p:cNvPr id="108547" name="Rectangle 3"/>
          <p:cNvSpPr>
            <a:spLocks noGrp="1" noChangeArrowheads="1"/>
          </p:cNvSpPr>
          <p:nvPr>
            <p:ph type="body" idx="1"/>
          </p:nvPr>
        </p:nvSpPr>
        <p:spPr/>
        <p:txBody>
          <a:bodyPr/>
          <a:lstStyle/>
          <a:p>
            <a:r>
              <a:rPr lang="en-US"/>
              <a:t>Definition:</a:t>
            </a:r>
          </a:p>
          <a:p>
            <a:pPr>
              <a:buFont typeface="Wingdings" pitchFamily="2" charset="2"/>
              <a:buNone/>
            </a:pPr>
            <a:r>
              <a:rPr lang="en-US"/>
              <a:t>An organization established to:</a:t>
            </a:r>
          </a:p>
          <a:p>
            <a:pPr lvl="1"/>
            <a:r>
              <a:rPr lang="en-US"/>
              <a:t>Oversee the management of multiple incidents that are each being handled by an Incident Command System organization; or</a:t>
            </a:r>
          </a:p>
          <a:p>
            <a:pPr lvl="1"/>
            <a:r>
              <a:rPr lang="en-US"/>
              <a:t>Oversee the management of a very large incident that has multiple Incident Management Teams assigned to it.</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r>
              <a:rPr lang="en-US" sz="4000"/>
              <a:t>Area Command Responsibilities</a:t>
            </a:r>
          </a:p>
        </p:txBody>
      </p:sp>
      <p:sp>
        <p:nvSpPr>
          <p:cNvPr id="110595" name="Rectangle 3"/>
          <p:cNvSpPr>
            <a:spLocks noGrp="1" noChangeArrowheads="1"/>
          </p:cNvSpPr>
          <p:nvPr>
            <p:ph type="body" idx="1"/>
          </p:nvPr>
        </p:nvSpPr>
        <p:spPr/>
        <p:txBody>
          <a:bodyPr/>
          <a:lstStyle/>
          <a:p>
            <a:pPr>
              <a:spcAft>
                <a:spcPts val="1800"/>
              </a:spcAft>
            </a:pPr>
            <a:r>
              <a:rPr lang="en-US" sz="3000"/>
              <a:t>Set overall agency incident-related priorities</a:t>
            </a:r>
          </a:p>
          <a:p>
            <a:pPr>
              <a:spcAft>
                <a:spcPts val="1800"/>
              </a:spcAft>
            </a:pPr>
            <a:r>
              <a:rPr lang="en-US" sz="3000"/>
              <a:t>Allocate critical resources based on priorities</a:t>
            </a:r>
          </a:p>
          <a:p>
            <a:pPr>
              <a:spcAft>
                <a:spcPts val="1800"/>
              </a:spcAft>
            </a:pPr>
            <a:r>
              <a:rPr lang="en-US" sz="3000"/>
              <a:t>Ensure that incidents are properly managed</a:t>
            </a:r>
          </a:p>
          <a:p>
            <a:pPr>
              <a:spcAft>
                <a:spcPts val="1800"/>
              </a:spcAft>
            </a:pPr>
            <a:r>
              <a:rPr lang="en-US" sz="3000"/>
              <a:t>Ensure that incident(s) objectives are met and do not conflict with each other or with agency policy</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20" name="Picture 4" descr="15-08"/>
          <p:cNvPicPr>
            <a:picLocks noChangeAspect="1" noChangeArrowheads="1"/>
          </p:cNvPicPr>
          <p:nvPr>
            <p:ph idx="1"/>
          </p:nvPr>
        </p:nvPicPr>
        <p:blipFill>
          <a:blip r:embed="rId2"/>
          <a:srcRect/>
          <a:stretch>
            <a:fillRect/>
          </a:stretch>
        </p:blipFill>
        <p:spPr>
          <a:xfrm>
            <a:off x="152400" y="547688"/>
            <a:ext cx="8991600" cy="6310312"/>
          </a:xfrm>
          <a:noFill/>
          <a:ln/>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r>
              <a:rPr lang="en-US" sz="4000"/>
              <a:t>Reasons to use Area Command</a:t>
            </a:r>
          </a:p>
        </p:txBody>
      </p:sp>
      <p:sp>
        <p:nvSpPr>
          <p:cNvPr id="112643" name="Rectangle 3"/>
          <p:cNvSpPr>
            <a:spLocks noGrp="1" noChangeArrowheads="1"/>
          </p:cNvSpPr>
          <p:nvPr>
            <p:ph type="body" idx="1"/>
          </p:nvPr>
        </p:nvSpPr>
        <p:spPr/>
        <p:txBody>
          <a:bodyPr/>
          <a:lstStyle/>
          <a:p>
            <a:r>
              <a:rPr lang="en-US" sz="2800"/>
              <a:t>Allows incident management teams to focus attention on assigned incidents</a:t>
            </a:r>
          </a:p>
          <a:p>
            <a:r>
              <a:rPr lang="en-US" sz="2800"/>
              <a:t>Area command sets priorities and allocates critical resources</a:t>
            </a:r>
          </a:p>
          <a:p>
            <a:r>
              <a:rPr lang="en-US" sz="2800"/>
              <a:t>Ensures agency policies, priorities, constraints and guidance are being made known to the respective ICs</a:t>
            </a:r>
          </a:p>
          <a:p>
            <a:r>
              <a:rPr lang="en-US" sz="2800"/>
              <a:t>Reduces workload of the Agency Executive</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r>
              <a:rPr lang="en-US" sz="4000"/>
              <a:t>Establishing an Area Command</a:t>
            </a:r>
          </a:p>
        </p:txBody>
      </p:sp>
      <p:sp>
        <p:nvSpPr>
          <p:cNvPr id="113667" name="Rectangle 3"/>
          <p:cNvSpPr>
            <a:spLocks noGrp="1" noChangeArrowheads="1"/>
          </p:cNvSpPr>
          <p:nvPr>
            <p:ph type="body" idx="1"/>
          </p:nvPr>
        </p:nvSpPr>
        <p:spPr/>
        <p:txBody>
          <a:bodyPr/>
          <a:lstStyle/>
          <a:p>
            <a:pPr>
              <a:lnSpc>
                <a:spcPct val="90000"/>
              </a:lnSpc>
            </a:pPr>
            <a:r>
              <a:rPr lang="en-US" sz="2800"/>
              <a:t>When do you establish an Area Command? When:</a:t>
            </a:r>
          </a:p>
          <a:p>
            <a:pPr lvl="1">
              <a:lnSpc>
                <a:spcPct val="90000"/>
              </a:lnSpc>
            </a:pPr>
            <a:r>
              <a:rPr lang="en-US" sz="2400"/>
              <a:t>Several active incidents are in close proximity</a:t>
            </a:r>
          </a:p>
          <a:p>
            <a:pPr lvl="1">
              <a:lnSpc>
                <a:spcPct val="90000"/>
              </a:lnSpc>
            </a:pPr>
            <a:r>
              <a:rPr lang="en-US" sz="2400"/>
              <a:t>Critical human or property values are at risk due to incidents</a:t>
            </a:r>
          </a:p>
          <a:p>
            <a:pPr lvl="1">
              <a:lnSpc>
                <a:spcPct val="90000"/>
              </a:lnSpc>
            </a:pPr>
            <a:r>
              <a:rPr lang="en-US" sz="2400"/>
              <a:t>Incidents will continue into the next operational period</a:t>
            </a:r>
          </a:p>
          <a:p>
            <a:pPr lvl="1">
              <a:lnSpc>
                <a:spcPct val="90000"/>
              </a:lnSpc>
            </a:pPr>
            <a:r>
              <a:rPr lang="en-US" sz="2400"/>
              <a:t>Incidents are using similar and limited critical resources</a:t>
            </a:r>
          </a:p>
          <a:p>
            <a:pPr lvl="1">
              <a:lnSpc>
                <a:spcPct val="90000"/>
              </a:lnSpc>
            </a:pPr>
            <a:r>
              <a:rPr lang="en-US" sz="2400"/>
              <a:t>Difficulties are encountered with inter-incident resource allocation and coordination</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US" sz="4000"/>
              <a:t>Establishing an Area Command (con’t.)</a:t>
            </a:r>
          </a:p>
        </p:txBody>
      </p:sp>
      <p:sp>
        <p:nvSpPr>
          <p:cNvPr id="114691" name="Rectangle 3"/>
          <p:cNvSpPr>
            <a:spLocks noGrp="1" noChangeArrowheads="1"/>
          </p:cNvSpPr>
          <p:nvPr>
            <p:ph type="body" idx="1"/>
          </p:nvPr>
        </p:nvSpPr>
        <p:spPr/>
        <p:txBody>
          <a:bodyPr/>
          <a:lstStyle/>
          <a:p>
            <a:r>
              <a:rPr lang="en-US"/>
              <a:t>How is an Area Command established?</a:t>
            </a:r>
          </a:p>
          <a:p>
            <a:pPr lvl="1"/>
            <a:r>
              <a:rPr lang="en-US"/>
              <a:t>By the Agency Executive</a:t>
            </a:r>
          </a:p>
          <a:p>
            <a:pPr lvl="1"/>
            <a:r>
              <a:rPr lang="en-US"/>
              <a:t>Given written delegated authority</a:t>
            </a:r>
          </a:p>
          <a:p>
            <a:pPr lvl="1"/>
            <a:r>
              <a:rPr lang="en-US"/>
              <a:t>Has best-qualified, experienced personnel</a:t>
            </a:r>
          </a:p>
          <a:p>
            <a:pPr lvl="1"/>
            <a:r>
              <a:rPr lang="en-US"/>
              <a:t>Patterned after ICS Command/General Staff</a:t>
            </a:r>
          </a:p>
          <a:p>
            <a:pPr lvl="1"/>
            <a:r>
              <a:rPr lang="en-US"/>
              <a:t>Operates under same principles as ICS</a:t>
            </a:r>
          </a:p>
          <a:p>
            <a:pPr lvl="1"/>
            <a:r>
              <a:rPr lang="en-US"/>
              <a:t>Organization should be kept small</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6" name="Picture 4" descr="15-13"/>
          <p:cNvPicPr>
            <a:picLocks noChangeAspect="1" noChangeArrowheads="1"/>
          </p:cNvPicPr>
          <p:nvPr>
            <p:ph idx="1"/>
          </p:nvPr>
        </p:nvPicPr>
        <p:blipFill>
          <a:blip r:embed="rId2"/>
          <a:srcRect/>
          <a:stretch>
            <a:fillRect/>
          </a:stretch>
        </p:blipFill>
        <p:spPr>
          <a:xfrm>
            <a:off x="381000" y="533400"/>
            <a:ext cx="8305800" cy="6324600"/>
          </a:xfrm>
          <a:noFill/>
          <a:ln/>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r>
              <a:rPr lang="en-US" sz="4000"/>
              <a:t>Primary Functions of an Area Command</a:t>
            </a:r>
          </a:p>
        </p:txBody>
      </p:sp>
      <p:sp>
        <p:nvSpPr>
          <p:cNvPr id="116739" name="Rectangle 3"/>
          <p:cNvSpPr>
            <a:spLocks noGrp="1" noChangeArrowheads="1"/>
          </p:cNvSpPr>
          <p:nvPr>
            <p:ph type="body" idx="1"/>
          </p:nvPr>
        </p:nvSpPr>
        <p:spPr/>
        <p:txBody>
          <a:bodyPr/>
          <a:lstStyle/>
          <a:p>
            <a:pPr>
              <a:spcAft>
                <a:spcPts val="1800"/>
              </a:spcAft>
            </a:pPr>
            <a:r>
              <a:rPr lang="en-US"/>
              <a:t>Provide agency or jurisdictional authority for assigned incidents</a:t>
            </a:r>
          </a:p>
          <a:p>
            <a:pPr>
              <a:spcAft>
                <a:spcPts val="1800"/>
              </a:spcAft>
            </a:pPr>
            <a:r>
              <a:rPr lang="en-US"/>
              <a:t>Ensure a clear understanding of agency expectations, intentions and constraints</a:t>
            </a:r>
          </a:p>
          <a:p>
            <a:pPr>
              <a:spcAft>
                <a:spcPts val="1800"/>
              </a:spcAft>
            </a:pPr>
            <a:r>
              <a:rPr lang="en-US"/>
              <a:t>Establish critical resource use priorities between various incidents</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r>
              <a:rPr lang="en-US" sz="4000"/>
              <a:t>Primary Functions of an Area Command (con’t.)</a:t>
            </a:r>
          </a:p>
        </p:txBody>
      </p:sp>
      <p:sp>
        <p:nvSpPr>
          <p:cNvPr id="117763" name="Rectangle 3"/>
          <p:cNvSpPr>
            <a:spLocks noGrp="1" noChangeArrowheads="1"/>
          </p:cNvSpPr>
          <p:nvPr>
            <p:ph type="body" idx="1"/>
          </p:nvPr>
        </p:nvSpPr>
        <p:spPr/>
        <p:txBody>
          <a:bodyPr/>
          <a:lstStyle/>
          <a:p>
            <a:pPr>
              <a:lnSpc>
                <a:spcPct val="90000"/>
              </a:lnSpc>
              <a:spcAft>
                <a:spcPts val="1200"/>
              </a:spcAft>
            </a:pPr>
            <a:r>
              <a:rPr lang="en-US"/>
              <a:t>Ensure that incident management team personnel assignments and organizations are appropriate</a:t>
            </a:r>
          </a:p>
          <a:p>
            <a:pPr>
              <a:lnSpc>
                <a:spcPct val="90000"/>
              </a:lnSpc>
              <a:spcAft>
                <a:spcPts val="1200"/>
              </a:spcAft>
            </a:pPr>
            <a:r>
              <a:rPr lang="en-US"/>
              <a:t>Maintain contact with officials in charge, other agencies and groups</a:t>
            </a:r>
          </a:p>
          <a:p>
            <a:pPr>
              <a:lnSpc>
                <a:spcPct val="90000"/>
              </a:lnSpc>
              <a:spcAft>
                <a:spcPts val="1200"/>
              </a:spcAft>
            </a:pPr>
            <a:r>
              <a:rPr lang="en-US"/>
              <a:t>Coordinated the demobilization or reassignment of resources between assigned incidents</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r>
              <a:rPr lang="en-US" sz="4000"/>
              <a:t>Multi-Agency Coordination System (MACS)</a:t>
            </a:r>
          </a:p>
        </p:txBody>
      </p:sp>
      <p:sp>
        <p:nvSpPr>
          <p:cNvPr id="118787" name="Rectangle 3"/>
          <p:cNvSpPr>
            <a:spLocks noGrp="1" noChangeArrowheads="1"/>
          </p:cNvSpPr>
          <p:nvPr>
            <p:ph type="body" idx="1"/>
          </p:nvPr>
        </p:nvSpPr>
        <p:spPr/>
        <p:txBody>
          <a:bodyPr/>
          <a:lstStyle/>
          <a:p>
            <a:r>
              <a:rPr lang="en-US"/>
              <a:t>Where MACS is currently accomplished:</a:t>
            </a:r>
          </a:p>
          <a:p>
            <a:pPr lvl="1"/>
            <a:r>
              <a:rPr lang="en-US"/>
              <a:t>At the scene of the incident</a:t>
            </a:r>
          </a:p>
          <a:p>
            <a:pPr lvl="1"/>
            <a:r>
              <a:rPr lang="en-US"/>
              <a:t>At an Area Command</a:t>
            </a:r>
          </a:p>
          <a:p>
            <a:pPr lvl="1"/>
            <a:r>
              <a:rPr lang="en-US"/>
              <a:t>At a jurisdiction’s Emergency Operations Center (EOC)</a:t>
            </a:r>
          </a:p>
          <a:p>
            <a:pPr lvl="1"/>
            <a:r>
              <a:rPr lang="en-US"/>
              <a:t>At an interjurisdictional or regional level</a:t>
            </a:r>
          </a:p>
          <a:p>
            <a:pPr lvl="1"/>
            <a:r>
              <a:rPr lang="en-US"/>
              <a:t>At state and federal levels</a:t>
            </a:r>
          </a:p>
          <a:p>
            <a:pPr lvl="1"/>
            <a:r>
              <a:rPr lang="en-US"/>
              <a:t>Internationally </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a:lstStyle/>
          <a:p>
            <a:r>
              <a:rPr lang="en-US"/>
              <a:t>Keeping it all straight!</a:t>
            </a:r>
          </a:p>
        </p:txBody>
      </p:sp>
      <p:pic>
        <p:nvPicPr>
          <p:cNvPr id="154627" name="Picture 3" descr="15-05"/>
          <p:cNvPicPr>
            <a:picLocks noChangeAspect="1" noChangeArrowheads="1"/>
          </p:cNvPicPr>
          <p:nvPr>
            <p:ph idx="1"/>
          </p:nvPr>
        </p:nvPicPr>
        <p:blipFill>
          <a:blip r:embed="rId2"/>
          <a:srcRect/>
          <a:stretch>
            <a:fillRect/>
          </a:stretch>
        </p:blipFill>
        <p:spPr>
          <a:xfrm>
            <a:off x="0" y="914400"/>
            <a:ext cx="9144000" cy="6096000"/>
          </a:xfrm>
          <a:noFill/>
          <a:ln/>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6" name="Picture 4" descr="16-07"/>
          <p:cNvPicPr>
            <a:picLocks noChangeAspect="1" noChangeArrowheads="1"/>
          </p:cNvPicPr>
          <p:nvPr>
            <p:ph idx="1"/>
          </p:nvPr>
        </p:nvPicPr>
        <p:blipFill>
          <a:blip r:embed="rId2"/>
          <a:srcRect/>
          <a:stretch>
            <a:fillRect/>
          </a:stretch>
        </p:blipFill>
        <p:spPr>
          <a:xfrm>
            <a:off x="152400" y="547688"/>
            <a:ext cx="8839200" cy="6081712"/>
          </a:xfrm>
          <a:noFill/>
          <a:ln/>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en-US" sz="4000"/>
              <a:t>Defining in Intergovernmental MACS</a:t>
            </a:r>
          </a:p>
        </p:txBody>
      </p:sp>
      <p:sp>
        <p:nvSpPr>
          <p:cNvPr id="121859" name="Rectangle 3"/>
          <p:cNvSpPr>
            <a:spLocks noGrp="1" noChangeArrowheads="1"/>
          </p:cNvSpPr>
          <p:nvPr>
            <p:ph type="body" idx="1"/>
          </p:nvPr>
        </p:nvSpPr>
        <p:spPr/>
        <p:txBody>
          <a:bodyPr/>
          <a:lstStyle/>
          <a:p>
            <a:r>
              <a:rPr lang="en-US"/>
              <a:t>Incident priority determination</a:t>
            </a:r>
          </a:p>
          <a:p>
            <a:r>
              <a:rPr lang="en-US"/>
              <a:t>Critical resource use priorities</a:t>
            </a:r>
          </a:p>
          <a:p>
            <a:r>
              <a:rPr lang="en-US"/>
              <a:t>Communications systems integration</a:t>
            </a:r>
          </a:p>
          <a:p>
            <a:r>
              <a:rPr lang="en-US"/>
              <a:t>Information coordination</a:t>
            </a:r>
          </a:p>
          <a:p>
            <a:r>
              <a:rPr lang="en-US"/>
              <a:t>Intergovernmental decision coordination</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4" name="Picture 4" descr="15-06"/>
          <p:cNvPicPr>
            <a:picLocks noChangeAspect="1" noChangeArrowheads="1"/>
          </p:cNvPicPr>
          <p:nvPr>
            <p:ph idx="1"/>
          </p:nvPr>
        </p:nvPicPr>
        <p:blipFill>
          <a:blip r:embed="rId2"/>
          <a:srcRect/>
          <a:stretch>
            <a:fillRect/>
          </a:stretch>
        </p:blipFill>
        <p:spPr>
          <a:xfrm>
            <a:off x="228600" y="457200"/>
            <a:ext cx="8763000" cy="6124575"/>
          </a:xfrm>
          <a:noFill/>
          <a:ln/>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en-US"/>
              <a:t>Primary Functions of MACS</a:t>
            </a:r>
          </a:p>
        </p:txBody>
      </p:sp>
      <p:sp>
        <p:nvSpPr>
          <p:cNvPr id="123907" name="Rectangle 3"/>
          <p:cNvSpPr>
            <a:spLocks noGrp="1" noChangeArrowheads="1"/>
          </p:cNvSpPr>
          <p:nvPr>
            <p:ph type="body" idx="1"/>
          </p:nvPr>
        </p:nvSpPr>
        <p:spPr/>
        <p:txBody>
          <a:bodyPr/>
          <a:lstStyle/>
          <a:p>
            <a:r>
              <a:rPr lang="en-US"/>
              <a:t>Incident priority determination</a:t>
            </a:r>
          </a:p>
          <a:p>
            <a:r>
              <a:rPr lang="en-US"/>
              <a:t>Critical resource use priorities</a:t>
            </a:r>
          </a:p>
          <a:p>
            <a:r>
              <a:rPr lang="en-US"/>
              <a:t>Communications systems integration</a:t>
            </a:r>
          </a:p>
          <a:p>
            <a:r>
              <a:rPr lang="en-US"/>
              <a:t>Information coordination</a:t>
            </a:r>
          </a:p>
          <a:p>
            <a:r>
              <a:rPr lang="en-US"/>
              <a:t>Intergovernmental decision coordination</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r>
              <a:rPr lang="en-US" sz="4000"/>
              <a:t>ICS as the EOC or MACS Model</a:t>
            </a:r>
          </a:p>
        </p:txBody>
      </p:sp>
      <p:sp>
        <p:nvSpPr>
          <p:cNvPr id="124931" name="Rectangle 3"/>
          <p:cNvSpPr>
            <a:spLocks noGrp="1" noChangeArrowheads="1"/>
          </p:cNvSpPr>
          <p:nvPr>
            <p:ph type="body" idx="1"/>
          </p:nvPr>
        </p:nvSpPr>
        <p:spPr/>
        <p:txBody>
          <a:bodyPr/>
          <a:lstStyle/>
          <a:p>
            <a:pPr>
              <a:lnSpc>
                <a:spcPct val="90000"/>
              </a:lnSpc>
              <a:spcAft>
                <a:spcPct val="10000"/>
              </a:spcAft>
            </a:pPr>
            <a:r>
              <a:rPr lang="en-US" sz="2800"/>
              <a:t>Five primary functions of ICS are appropriate at EOCs</a:t>
            </a:r>
          </a:p>
          <a:p>
            <a:pPr>
              <a:lnSpc>
                <a:spcPct val="90000"/>
              </a:lnSpc>
            </a:pPr>
            <a:r>
              <a:rPr lang="en-US" sz="2800"/>
              <a:t>Duplication of terminology could create confusion</a:t>
            </a:r>
          </a:p>
          <a:p>
            <a:pPr lvl="1">
              <a:lnSpc>
                <a:spcPct val="90000"/>
              </a:lnSpc>
            </a:pPr>
            <a:r>
              <a:rPr lang="en-US" sz="2400"/>
              <a:t>Example:  EOC –     Incident Commander</a:t>
            </a:r>
          </a:p>
          <a:p>
            <a:pPr lvl="1">
              <a:lnSpc>
                <a:spcPct val="90000"/>
              </a:lnSpc>
              <a:buFont typeface="Wingdings" pitchFamily="2" charset="2"/>
              <a:buNone/>
            </a:pPr>
            <a:r>
              <a:rPr lang="en-US" sz="2400"/>
              <a:t>                    Incident – Incident Commander </a:t>
            </a:r>
          </a:p>
          <a:p>
            <a:pPr>
              <a:lnSpc>
                <a:spcPct val="90000"/>
              </a:lnSpc>
            </a:pPr>
            <a:r>
              <a:rPr lang="en-US" sz="2800"/>
              <a:t>Best to vary the position titles to avoid confusion</a:t>
            </a:r>
          </a:p>
          <a:p>
            <a:pPr>
              <a:lnSpc>
                <a:spcPct val="90000"/>
              </a:lnSpc>
            </a:pPr>
            <a:r>
              <a:rPr lang="en-US" sz="2800"/>
              <a:t>EOC sub-functions should be based on the operational need                                        </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lstStyle/>
          <a:p>
            <a:r>
              <a:rPr lang="en-US"/>
              <a:t>Resource Management</a:t>
            </a:r>
          </a:p>
        </p:txBody>
      </p:sp>
      <p:sp>
        <p:nvSpPr>
          <p:cNvPr id="125955" name="Rectangle 3"/>
          <p:cNvSpPr>
            <a:spLocks noGrp="1" noChangeArrowheads="1"/>
          </p:cNvSpPr>
          <p:nvPr>
            <p:ph type="body" idx="1"/>
          </p:nvPr>
        </p:nvSpPr>
        <p:spPr/>
        <p:txBody>
          <a:bodyPr/>
          <a:lstStyle/>
          <a:p>
            <a:r>
              <a:rPr lang="en-US"/>
              <a:t>The Incident Resource Management Process:</a:t>
            </a:r>
          </a:p>
          <a:p>
            <a:pPr lvl="1"/>
            <a:r>
              <a:rPr lang="en-US"/>
              <a:t>Establishing Resource Needs </a:t>
            </a:r>
          </a:p>
          <a:p>
            <a:pPr lvl="1"/>
            <a:r>
              <a:rPr lang="en-US"/>
              <a:t>Resource Ordering</a:t>
            </a:r>
          </a:p>
          <a:p>
            <a:pPr lvl="1"/>
            <a:r>
              <a:rPr lang="en-US"/>
              <a:t>Check-in Process</a:t>
            </a:r>
          </a:p>
          <a:p>
            <a:pPr lvl="1"/>
            <a:r>
              <a:rPr lang="en-US"/>
              <a:t>Resource Utilization and Evaluation</a:t>
            </a:r>
          </a:p>
          <a:p>
            <a:pPr lvl="1"/>
            <a:r>
              <a:rPr lang="en-US"/>
              <a:t>Resource Demobilization</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lstStyle/>
          <a:p>
            <a:r>
              <a:rPr lang="en-US"/>
              <a:t>What is a “resource”?</a:t>
            </a:r>
          </a:p>
        </p:txBody>
      </p:sp>
      <p:sp>
        <p:nvSpPr>
          <p:cNvPr id="157699" name="Rectangle 3"/>
          <p:cNvSpPr>
            <a:spLocks noGrp="1" noChangeArrowheads="1"/>
          </p:cNvSpPr>
          <p:nvPr>
            <p:ph type="body" idx="1"/>
          </p:nvPr>
        </p:nvSpPr>
        <p:spPr/>
        <p:txBody>
          <a:bodyPr/>
          <a:lstStyle/>
          <a:p>
            <a:pPr>
              <a:lnSpc>
                <a:spcPct val="90000"/>
              </a:lnSpc>
            </a:pPr>
            <a:r>
              <a:rPr lang="en-US"/>
              <a:t>Personnel resources</a:t>
            </a:r>
          </a:p>
          <a:p>
            <a:pPr lvl="1">
              <a:lnSpc>
                <a:spcPct val="90000"/>
              </a:lnSpc>
            </a:pPr>
            <a:r>
              <a:rPr lang="en-US"/>
              <a:t>People who are assigned to functional areas within ICS sections based on experience, training, and past performance</a:t>
            </a:r>
          </a:p>
          <a:p>
            <a:pPr lvl="1">
              <a:lnSpc>
                <a:spcPct val="90000"/>
              </a:lnSpc>
            </a:pPr>
            <a:endParaRPr lang="en-US"/>
          </a:p>
          <a:p>
            <a:pPr>
              <a:lnSpc>
                <a:spcPct val="90000"/>
              </a:lnSpc>
            </a:pPr>
            <a:r>
              <a:rPr lang="en-US"/>
              <a:t>Equipment resources</a:t>
            </a:r>
          </a:p>
          <a:p>
            <a:pPr lvl="1">
              <a:lnSpc>
                <a:spcPct val="90000"/>
              </a:lnSpc>
            </a:pPr>
            <a:r>
              <a:rPr lang="en-US"/>
              <a:t>Both the equipment and the personnel to operate the equipment.  This includes aviation resources</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en-US"/>
              <a:t>Establishing Resource Needs </a:t>
            </a:r>
          </a:p>
        </p:txBody>
      </p:sp>
      <p:sp>
        <p:nvSpPr>
          <p:cNvPr id="126979" name="Rectangle 3"/>
          <p:cNvSpPr>
            <a:spLocks noGrp="1" noChangeArrowheads="1"/>
          </p:cNvSpPr>
          <p:nvPr>
            <p:ph type="body" idx="1"/>
          </p:nvPr>
        </p:nvSpPr>
        <p:spPr/>
        <p:txBody>
          <a:bodyPr/>
          <a:lstStyle/>
          <a:p>
            <a:r>
              <a:rPr lang="en-US"/>
              <a:t>Why is this important?</a:t>
            </a:r>
          </a:p>
          <a:p>
            <a:pPr lvl="1"/>
            <a:r>
              <a:rPr lang="en-US"/>
              <a:t>Assists in establishing resource needs for an operational period</a:t>
            </a:r>
          </a:p>
          <a:p>
            <a:pPr lvl="1"/>
            <a:r>
              <a:rPr lang="en-US"/>
              <a:t>Communicates the decisions made during the tactics meeting</a:t>
            </a:r>
          </a:p>
          <a:p>
            <a:pPr lvl="1"/>
            <a:r>
              <a:rPr lang="en-US"/>
              <a:t>Provides information that is used for ordering resources for the incident</a:t>
            </a: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r>
              <a:rPr lang="en-US"/>
              <a:t>Resource Kinds and Typing</a:t>
            </a:r>
          </a:p>
        </p:txBody>
      </p:sp>
      <p:sp>
        <p:nvSpPr>
          <p:cNvPr id="128003" name="Rectangle 3"/>
          <p:cNvSpPr>
            <a:spLocks noGrp="1" noChangeArrowheads="1"/>
          </p:cNvSpPr>
          <p:nvPr>
            <p:ph type="body" idx="1"/>
          </p:nvPr>
        </p:nvSpPr>
        <p:spPr/>
        <p:txBody>
          <a:bodyPr/>
          <a:lstStyle/>
          <a:p>
            <a:r>
              <a:rPr lang="en-US"/>
              <a:t>Kinds of Resources:</a:t>
            </a:r>
          </a:p>
          <a:p>
            <a:pPr lvl="1"/>
            <a:r>
              <a:rPr lang="en-US"/>
              <a:t>Describe what the resource is, i.e. medic, firefighter, Planning Sections Chief, ambulance</a:t>
            </a:r>
          </a:p>
          <a:p>
            <a:r>
              <a:rPr lang="en-US"/>
              <a:t>Types of Resources:</a:t>
            </a:r>
          </a:p>
          <a:p>
            <a:pPr lvl="1"/>
            <a:r>
              <a:rPr lang="en-US"/>
              <a:t>Describe the size, capability and staffing qualifications of a specific kind of resource</a:t>
            </a:r>
          </a:p>
          <a:p>
            <a:pPr lvl="1"/>
            <a:r>
              <a:rPr lang="en-US"/>
              <a:t>Examples? </a:t>
            </a:r>
          </a:p>
          <a:p>
            <a:pPr lvl="1">
              <a:buFont typeface="Wingdings" pitchFamily="2" charset="2"/>
              <a:buNone/>
            </a:pPr>
            <a:endParaRPr lang="en-US"/>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r>
              <a:rPr lang="en-US"/>
              <a:t>Resource Ordering</a:t>
            </a:r>
          </a:p>
        </p:txBody>
      </p:sp>
      <p:sp>
        <p:nvSpPr>
          <p:cNvPr id="129027" name="Rectangle 3"/>
          <p:cNvSpPr>
            <a:spLocks noGrp="1" noChangeArrowheads="1"/>
          </p:cNvSpPr>
          <p:nvPr>
            <p:ph type="body" idx="1"/>
          </p:nvPr>
        </p:nvSpPr>
        <p:spPr/>
        <p:txBody>
          <a:bodyPr/>
          <a:lstStyle/>
          <a:p>
            <a:pPr>
              <a:lnSpc>
                <a:spcPct val="80000"/>
              </a:lnSpc>
            </a:pPr>
            <a:r>
              <a:rPr lang="en-US" sz="2800"/>
              <a:t>Who does what? </a:t>
            </a:r>
          </a:p>
          <a:p>
            <a:pPr lvl="1">
              <a:lnSpc>
                <a:spcPct val="80000"/>
              </a:lnSpc>
            </a:pPr>
            <a:r>
              <a:rPr lang="en-US" sz="2400" b="1"/>
              <a:t>Command</a:t>
            </a:r>
            <a:r>
              <a:rPr lang="en-US" sz="2400"/>
              <a:t> develops incident objectives and approves resource orders and demobilization.</a:t>
            </a:r>
            <a:endParaRPr lang="en-US" sz="2400" b="1"/>
          </a:p>
          <a:p>
            <a:pPr lvl="1">
              <a:lnSpc>
                <a:spcPct val="80000"/>
              </a:lnSpc>
            </a:pPr>
            <a:r>
              <a:rPr lang="en-US" sz="2400" b="1"/>
              <a:t>Operations</a:t>
            </a:r>
            <a:r>
              <a:rPr lang="en-US" sz="2400"/>
              <a:t> identifies, assigns, and supervises the resources needed to accomplish the incident objectives.</a:t>
            </a:r>
            <a:endParaRPr lang="en-US" sz="2400" b="1"/>
          </a:p>
          <a:p>
            <a:pPr lvl="1">
              <a:lnSpc>
                <a:spcPct val="80000"/>
              </a:lnSpc>
            </a:pPr>
            <a:r>
              <a:rPr lang="en-US" sz="2400" b="1"/>
              <a:t>Planning</a:t>
            </a:r>
            <a:r>
              <a:rPr lang="en-US" sz="2400"/>
              <a:t> tracks resources and identifies resource shortages.</a:t>
            </a:r>
            <a:endParaRPr lang="en-US" sz="2400" b="1"/>
          </a:p>
          <a:p>
            <a:pPr lvl="1">
              <a:lnSpc>
                <a:spcPct val="80000"/>
              </a:lnSpc>
            </a:pPr>
            <a:r>
              <a:rPr lang="en-US" sz="2400" b="1"/>
              <a:t>Logistics</a:t>
            </a:r>
            <a:r>
              <a:rPr lang="en-US" sz="2400"/>
              <a:t> orders resources.</a:t>
            </a:r>
            <a:endParaRPr lang="en-US" sz="2400" b="1"/>
          </a:p>
          <a:p>
            <a:pPr lvl="1">
              <a:lnSpc>
                <a:spcPct val="80000"/>
              </a:lnSpc>
            </a:pPr>
            <a:r>
              <a:rPr lang="en-US" sz="2400" b="1"/>
              <a:t>Finance and Administration</a:t>
            </a:r>
            <a:r>
              <a:rPr lang="en-US" sz="2400"/>
              <a:t> procures and pays for the resources and reports costs.</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r>
              <a:rPr lang="en-US" sz="4000"/>
              <a:t>Essential Information for any Resource Order	</a:t>
            </a:r>
          </a:p>
        </p:txBody>
      </p:sp>
      <p:sp>
        <p:nvSpPr>
          <p:cNvPr id="130051" name="Rectangle 3"/>
          <p:cNvSpPr>
            <a:spLocks noGrp="1" noChangeArrowheads="1"/>
          </p:cNvSpPr>
          <p:nvPr>
            <p:ph type="body" idx="1"/>
          </p:nvPr>
        </p:nvSpPr>
        <p:spPr/>
        <p:txBody>
          <a:bodyPr/>
          <a:lstStyle/>
          <a:p>
            <a:pPr>
              <a:lnSpc>
                <a:spcPct val="90000"/>
              </a:lnSpc>
            </a:pPr>
            <a:r>
              <a:rPr lang="en-US" sz="2400"/>
              <a:t>Incident name</a:t>
            </a:r>
          </a:p>
          <a:p>
            <a:pPr>
              <a:lnSpc>
                <a:spcPct val="90000"/>
              </a:lnSpc>
            </a:pPr>
            <a:r>
              <a:rPr lang="en-US" sz="2400"/>
              <a:t>Order and/or request number</a:t>
            </a:r>
          </a:p>
          <a:p>
            <a:pPr>
              <a:lnSpc>
                <a:spcPct val="90000"/>
              </a:lnSpc>
            </a:pPr>
            <a:r>
              <a:rPr lang="en-US" sz="2400"/>
              <a:t>Date and time of order</a:t>
            </a:r>
          </a:p>
          <a:p>
            <a:pPr>
              <a:lnSpc>
                <a:spcPct val="90000"/>
              </a:lnSpc>
            </a:pPr>
            <a:r>
              <a:rPr lang="en-US" sz="2400"/>
              <a:t>Quantity, kind, type of resources</a:t>
            </a:r>
          </a:p>
          <a:p>
            <a:pPr>
              <a:lnSpc>
                <a:spcPct val="90000"/>
              </a:lnSpc>
            </a:pPr>
            <a:r>
              <a:rPr lang="en-US" sz="2400"/>
              <a:t>Reporting location</a:t>
            </a:r>
          </a:p>
          <a:p>
            <a:pPr>
              <a:lnSpc>
                <a:spcPct val="90000"/>
              </a:lnSpc>
            </a:pPr>
            <a:r>
              <a:rPr lang="en-US" sz="2400"/>
              <a:t>Requested arrival time</a:t>
            </a:r>
          </a:p>
          <a:p>
            <a:pPr>
              <a:lnSpc>
                <a:spcPct val="90000"/>
              </a:lnSpc>
            </a:pPr>
            <a:r>
              <a:rPr lang="en-US" sz="2400"/>
              <a:t>Radio frequency</a:t>
            </a:r>
          </a:p>
          <a:p>
            <a:pPr>
              <a:lnSpc>
                <a:spcPct val="90000"/>
              </a:lnSpc>
            </a:pPr>
            <a:r>
              <a:rPr lang="en-US" sz="2400"/>
              <a:t>Person/title placing request</a:t>
            </a:r>
          </a:p>
          <a:p>
            <a:pPr>
              <a:lnSpc>
                <a:spcPct val="90000"/>
              </a:lnSpc>
            </a:pPr>
            <a:r>
              <a:rPr lang="en-US" sz="2400"/>
              <a:t>Call-back number or ratio designation for clarification</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r>
              <a:rPr lang="en-US"/>
              <a:t>Resource Check-in Process</a:t>
            </a:r>
          </a:p>
        </p:txBody>
      </p:sp>
      <p:sp>
        <p:nvSpPr>
          <p:cNvPr id="131075" name="Rectangle 3"/>
          <p:cNvSpPr>
            <a:spLocks noGrp="1" noChangeArrowheads="1"/>
          </p:cNvSpPr>
          <p:nvPr>
            <p:ph type="body" idx="1"/>
          </p:nvPr>
        </p:nvSpPr>
        <p:spPr/>
        <p:txBody>
          <a:bodyPr/>
          <a:lstStyle/>
          <a:p>
            <a:r>
              <a:rPr lang="en-US"/>
              <a:t>Five possible check-in locations:</a:t>
            </a:r>
          </a:p>
          <a:p>
            <a:pPr lvl="1"/>
            <a:r>
              <a:rPr lang="en-US"/>
              <a:t>Incident Base</a:t>
            </a:r>
          </a:p>
          <a:p>
            <a:pPr lvl="1"/>
            <a:r>
              <a:rPr lang="en-US"/>
              <a:t>Camp</a:t>
            </a:r>
          </a:p>
          <a:p>
            <a:pPr lvl="1"/>
            <a:r>
              <a:rPr lang="en-US"/>
              <a:t>Staging Area</a:t>
            </a:r>
          </a:p>
          <a:p>
            <a:pPr lvl="1"/>
            <a:r>
              <a:rPr lang="en-US"/>
              <a:t>Resource Unit at the Incident Command Post</a:t>
            </a:r>
          </a:p>
          <a:p>
            <a:pPr lvl="1">
              <a:buFont typeface="Wingdings" pitchFamily="2" charset="2"/>
              <a:buNone/>
            </a:pPr>
            <a:endParaRPr lang="en-US"/>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r>
              <a:rPr lang="en-US" sz="4000"/>
              <a:t>Information to give at Check-in</a:t>
            </a:r>
          </a:p>
        </p:txBody>
      </p:sp>
      <p:sp>
        <p:nvSpPr>
          <p:cNvPr id="132099" name="Rectangle 3"/>
          <p:cNvSpPr>
            <a:spLocks noGrp="1" noChangeArrowheads="1"/>
          </p:cNvSpPr>
          <p:nvPr>
            <p:ph type="body" idx="1"/>
          </p:nvPr>
        </p:nvSpPr>
        <p:spPr/>
        <p:txBody>
          <a:bodyPr/>
          <a:lstStyle/>
          <a:p>
            <a:r>
              <a:rPr lang="en-US"/>
              <a:t>Date and time of check-in</a:t>
            </a:r>
          </a:p>
          <a:p>
            <a:r>
              <a:rPr lang="en-US"/>
              <a:t>Name of the resource</a:t>
            </a:r>
          </a:p>
          <a:p>
            <a:r>
              <a:rPr lang="en-US"/>
              <a:t>Home base</a:t>
            </a:r>
          </a:p>
          <a:p>
            <a:r>
              <a:rPr lang="en-US"/>
              <a:t>Departure point</a:t>
            </a:r>
          </a:p>
          <a:p>
            <a:r>
              <a:rPr lang="en-US"/>
              <a:t>Order number and position filled (personnel only)</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r>
              <a:rPr lang="en-US" sz="4000"/>
              <a:t>Information to give at Check-in (con’t.)</a:t>
            </a:r>
          </a:p>
        </p:txBody>
      </p:sp>
      <p:sp>
        <p:nvSpPr>
          <p:cNvPr id="133123" name="Rectangle 3"/>
          <p:cNvSpPr>
            <a:spLocks noGrp="1" noChangeArrowheads="1"/>
          </p:cNvSpPr>
          <p:nvPr>
            <p:ph type="body" idx="1"/>
          </p:nvPr>
        </p:nvSpPr>
        <p:spPr/>
        <p:txBody>
          <a:bodyPr/>
          <a:lstStyle/>
          <a:p>
            <a:r>
              <a:rPr lang="en-US"/>
              <a:t>Crew Leader name and personnel manifest (for crews)</a:t>
            </a:r>
          </a:p>
          <a:p>
            <a:r>
              <a:rPr lang="en-US"/>
              <a:t>Other qualifications</a:t>
            </a:r>
          </a:p>
          <a:p>
            <a:r>
              <a:rPr lang="en-US"/>
              <a:t>Travel method</a:t>
            </a:r>
          </a:p>
          <a:p>
            <a:r>
              <a:rPr lang="en-US"/>
              <a:t>Mobilization authorization (if appropriate)</a:t>
            </a: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r>
              <a:rPr lang="en-US"/>
              <a:t>Tracking Resources</a:t>
            </a:r>
          </a:p>
        </p:txBody>
      </p:sp>
      <p:sp>
        <p:nvSpPr>
          <p:cNvPr id="134147" name="Rectangle 3"/>
          <p:cNvSpPr>
            <a:spLocks noGrp="1" noChangeArrowheads="1"/>
          </p:cNvSpPr>
          <p:nvPr>
            <p:ph type="body" idx="1"/>
          </p:nvPr>
        </p:nvSpPr>
        <p:spPr/>
        <p:txBody>
          <a:bodyPr/>
          <a:lstStyle/>
          <a:p>
            <a:r>
              <a:rPr lang="en-US"/>
              <a:t>Responsibility is shared between:</a:t>
            </a:r>
          </a:p>
          <a:p>
            <a:pPr lvl="1"/>
            <a:r>
              <a:rPr lang="en-US"/>
              <a:t>Planning Section</a:t>
            </a:r>
          </a:p>
          <a:p>
            <a:pPr lvl="1"/>
            <a:r>
              <a:rPr lang="en-US"/>
              <a:t>Operations Section</a:t>
            </a: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r>
              <a:rPr lang="en-US"/>
              <a:t>Resource Status</a:t>
            </a:r>
          </a:p>
        </p:txBody>
      </p:sp>
      <p:sp>
        <p:nvSpPr>
          <p:cNvPr id="135171" name="Rectangle 3"/>
          <p:cNvSpPr>
            <a:spLocks noGrp="1" noChangeArrowheads="1"/>
          </p:cNvSpPr>
          <p:nvPr>
            <p:ph type="body" idx="1"/>
          </p:nvPr>
        </p:nvSpPr>
        <p:spPr/>
        <p:txBody>
          <a:bodyPr/>
          <a:lstStyle/>
          <a:p>
            <a:pPr>
              <a:spcAft>
                <a:spcPts val="1600"/>
              </a:spcAft>
            </a:pPr>
            <a:r>
              <a:rPr lang="en-US" sz="2800" b="1"/>
              <a:t>Assigned</a:t>
            </a:r>
            <a:r>
              <a:rPr lang="en-US" sz="2800"/>
              <a:t> – Currently working on an assignment under the direction of a supervisor</a:t>
            </a:r>
          </a:p>
          <a:p>
            <a:pPr>
              <a:spcAft>
                <a:spcPts val="1600"/>
              </a:spcAft>
            </a:pPr>
            <a:r>
              <a:rPr lang="en-US" sz="2800" b="1"/>
              <a:t>Available</a:t>
            </a:r>
            <a:r>
              <a:rPr lang="en-US" sz="2800"/>
              <a:t> – Ready for immediate assignment and has been issued all required equipment</a:t>
            </a:r>
          </a:p>
          <a:p>
            <a:pPr>
              <a:spcAft>
                <a:spcPts val="1600"/>
              </a:spcAft>
            </a:pPr>
            <a:r>
              <a:rPr lang="en-US" sz="2800" b="1"/>
              <a:t>Out-of-Service</a:t>
            </a:r>
            <a:r>
              <a:rPr lang="en-US" sz="2800"/>
              <a:t> – Not available or ready to be assigned (e.g., maintenance issues, rest period)</a:t>
            </a: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r>
              <a:rPr lang="en-US" sz="4000"/>
              <a:t>Resource Utilization and Evaluation</a:t>
            </a:r>
          </a:p>
        </p:txBody>
      </p:sp>
      <p:sp>
        <p:nvSpPr>
          <p:cNvPr id="136195" name="Rectangle 3"/>
          <p:cNvSpPr>
            <a:spLocks noGrp="1" noChangeArrowheads="1"/>
          </p:cNvSpPr>
          <p:nvPr>
            <p:ph type="body" idx="1"/>
          </p:nvPr>
        </p:nvSpPr>
        <p:spPr/>
        <p:txBody>
          <a:bodyPr/>
          <a:lstStyle/>
          <a:p>
            <a:r>
              <a:rPr lang="en-US" b="1" u="sng"/>
              <a:t>Resource Assignment:</a:t>
            </a:r>
            <a:r>
              <a:rPr lang="en-US"/>
              <a:t> Primary and tactical resources will initially be assigned to one of these locations:</a:t>
            </a:r>
          </a:p>
          <a:p>
            <a:pPr lvl="1"/>
            <a:r>
              <a:rPr lang="en-US"/>
              <a:t>Direct assignment to supervisor</a:t>
            </a:r>
          </a:p>
          <a:p>
            <a:pPr lvl="1"/>
            <a:r>
              <a:rPr lang="en-US"/>
              <a:t>Staging Area</a:t>
            </a:r>
          </a:p>
          <a:p>
            <a:pPr lvl="1"/>
            <a:r>
              <a:rPr lang="en-US"/>
              <a:t>Incident Base or Camp</a:t>
            </a: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r>
              <a:rPr lang="en-US"/>
              <a:t>Resource Evaluation</a:t>
            </a:r>
          </a:p>
        </p:txBody>
      </p:sp>
      <p:sp>
        <p:nvSpPr>
          <p:cNvPr id="137219" name="Rectangle 3"/>
          <p:cNvSpPr>
            <a:spLocks noGrp="1" noChangeArrowheads="1"/>
          </p:cNvSpPr>
          <p:nvPr>
            <p:ph type="body" idx="1"/>
          </p:nvPr>
        </p:nvSpPr>
        <p:spPr/>
        <p:txBody>
          <a:bodyPr/>
          <a:lstStyle/>
          <a:p>
            <a:pPr>
              <a:spcAft>
                <a:spcPts val="1200"/>
              </a:spcAft>
            </a:pPr>
            <a:r>
              <a:rPr lang="en-US"/>
              <a:t>Resources should be evaluated:</a:t>
            </a:r>
          </a:p>
          <a:p>
            <a:pPr lvl="1">
              <a:spcAft>
                <a:spcPts val="1200"/>
              </a:spcAft>
            </a:pPr>
            <a:r>
              <a:rPr lang="en-US"/>
              <a:t>On an ongoing basis as part of resource monitoring</a:t>
            </a:r>
          </a:p>
          <a:p>
            <a:pPr lvl="1">
              <a:spcAft>
                <a:spcPts val="1200"/>
              </a:spcAft>
            </a:pPr>
            <a:r>
              <a:rPr lang="en-US"/>
              <a:t>At demobilization, up the achievement of the objectives</a:t>
            </a:r>
          </a:p>
          <a:p>
            <a:pPr lvl="1">
              <a:spcAft>
                <a:spcPts val="1200"/>
              </a:spcAft>
            </a:pPr>
            <a:r>
              <a:rPr lang="en-US"/>
              <a:t>During after-action reporting</a:t>
            </a: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lstStyle/>
          <a:p>
            <a:r>
              <a:rPr lang="en-US"/>
              <a:t>Resource Demobilization</a:t>
            </a:r>
          </a:p>
        </p:txBody>
      </p:sp>
      <p:sp>
        <p:nvSpPr>
          <p:cNvPr id="138243" name="Rectangle 3"/>
          <p:cNvSpPr>
            <a:spLocks noGrp="1" noChangeArrowheads="1"/>
          </p:cNvSpPr>
          <p:nvPr>
            <p:ph type="body" idx="1"/>
          </p:nvPr>
        </p:nvSpPr>
        <p:spPr/>
        <p:txBody>
          <a:bodyPr/>
          <a:lstStyle/>
          <a:p>
            <a:r>
              <a:rPr lang="en-US"/>
              <a:t>Demobilization Plan should contain:</a:t>
            </a:r>
          </a:p>
          <a:p>
            <a:pPr lvl="1"/>
            <a:r>
              <a:rPr lang="en-US"/>
              <a:t>General information (guidelines)</a:t>
            </a:r>
          </a:p>
          <a:p>
            <a:pPr lvl="1"/>
            <a:r>
              <a:rPr lang="en-US"/>
              <a:t>Responsibilities</a:t>
            </a:r>
          </a:p>
          <a:p>
            <a:pPr lvl="1"/>
            <a:r>
              <a:rPr lang="en-US"/>
              <a:t>Release priorities</a:t>
            </a:r>
          </a:p>
          <a:p>
            <a:pPr lvl="1"/>
            <a:r>
              <a:rPr lang="en-US"/>
              <a:t>Release procedures</a:t>
            </a:r>
          </a:p>
          <a:p>
            <a:pPr lvl="1"/>
            <a:r>
              <a:rPr lang="en-US"/>
              <a:t>Directory (maps, phone listings, etc.)</a:t>
            </a:r>
          </a:p>
          <a:p>
            <a:pPr lvl="1"/>
            <a:endParaRPr lang="en-US"/>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8" name="Picture 4" descr="09-22"/>
          <p:cNvPicPr>
            <a:picLocks noChangeAspect="1" noChangeArrowheads="1"/>
          </p:cNvPicPr>
          <p:nvPr>
            <p:ph idx="1"/>
          </p:nvPr>
        </p:nvPicPr>
        <p:blipFill>
          <a:blip r:embed="rId2"/>
          <a:srcRect/>
          <a:stretch>
            <a:fillRect/>
          </a:stretch>
        </p:blipFill>
        <p:spPr>
          <a:xfrm>
            <a:off x="381000" y="609600"/>
            <a:ext cx="7467600" cy="5943600"/>
          </a:xfrm>
          <a:noFill/>
          <a:ln/>
        </p:spPr>
      </p:pic>
      <p:sp>
        <p:nvSpPr>
          <p:cNvPr id="139266" name="Rectangle 2"/>
          <p:cNvSpPr>
            <a:spLocks noGrp="1" noChangeArrowheads="1"/>
          </p:cNvSpPr>
          <p:nvPr>
            <p:ph type="title"/>
          </p:nvPr>
        </p:nvSpPr>
        <p:spPr/>
        <p:txBody>
          <a:bodyPr/>
          <a:lstStyle/>
          <a:p>
            <a:r>
              <a:rPr lang="en-US" sz="4000"/>
              <a:t>Resource Demobilization (con’t.)</a:t>
            </a: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r>
              <a:rPr lang="en-US" sz="4000"/>
              <a:t>Key Resource Management Considerations</a:t>
            </a:r>
          </a:p>
        </p:txBody>
      </p:sp>
      <p:sp>
        <p:nvSpPr>
          <p:cNvPr id="140291" name="Rectangle 3"/>
          <p:cNvSpPr>
            <a:spLocks noGrp="1" noChangeArrowheads="1"/>
          </p:cNvSpPr>
          <p:nvPr>
            <p:ph type="body" idx="1"/>
          </p:nvPr>
        </p:nvSpPr>
        <p:spPr/>
        <p:txBody>
          <a:bodyPr/>
          <a:lstStyle/>
          <a:p>
            <a:r>
              <a:rPr lang="en-US"/>
              <a:t>Safety</a:t>
            </a:r>
          </a:p>
          <a:p>
            <a:r>
              <a:rPr lang="en-US"/>
              <a:t>Personnel Accountability</a:t>
            </a:r>
          </a:p>
          <a:p>
            <a:r>
              <a:rPr lang="en-US"/>
              <a:t>Managerial control</a:t>
            </a:r>
          </a:p>
          <a:p>
            <a:r>
              <a:rPr lang="en-US"/>
              <a:t>Adequate reserves</a:t>
            </a:r>
          </a:p>
          <a:p>
            <a:r>
              <a:rPr lang="en-US"/>
              <a:t>Cost</a:t>
            </a:r>
          </a:p>
          <a:p>
            <a:pPr>
              <a:buFont typeface="Wingdings" pitchFamily="2" charset="2"/>
              <a:buNone/>
            </a:pPr>
            <a:endParaRPr lang="en-US"/>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6" name="Rectangle 4"/>
          <p:cNvSpPr>
            <a:spLocks noChangeArrowheads="1"/>
          </p:cNvSpPr>
          <p:nvPr/>
        </p:nvSpPr>
        <p:spPr bwMode="auto">
          <a:xfrm>
            <a:off x="228600" y="1981200"/>
            <a:ext cx="8229600" cy="4267200"/>
          </a:xfrm>
          <a:prstGeom prst="rect">
            <a:avLst/>
          </a:prstGeom>
          <a:noFill/>
          <a:ln w="9525">
            <a:noFill/>
            <a:miter lim="800000"/>
            <a:headEnd/>
            <a:tailEnd/>
          </a:ln>
          <a:effectLst/>
        </p:spPr>
        <p:txBody>
          <a:bodyPr/>
          <a:lstStyle/>
          <a:p>
            <a:pPr marL="342900" indent="-342900" algn="ctr">
              <a:spcBef>
                <a:spcPct val="20000"/>
              </a:spcBef>
              <a:buClr>
                <a:schemeClr val="bg2"/>
              </a:buClr>
              <a:buSzPct val="75000"/>
              <a:buFont typeface="Wingdings" pitchFamily="2" charset="2"/>
              <a:buNone/>
            </a:pPr>
            <a:r>
              <a:rPr lang="en-US" sz="4400" b="1"/>
              <a:t>Chapter 3:</a:t>
            </a:r>
          </a:p>
          <a:p>
            <a:pPr marL="342900" indent="-342900" algn="ctr">
              <a:spcBef>
                <a:spcPct val="20000"/>
              </a:spcBef>
              <a:buClr>
                <a:schemeClr val="bg2"/>
              </a:buClr>
              <a:buSzPct val="75000"/>
              <a:buFont typeface="Wingdings" pitchFamily="2" charset="2"/>
              <a:buNone/>
            </a:pPr>
            <a:r>
              <a:rPr lang="en-US" sz="4400" b="1">
                <a:solidFill>
                  <a:schemeClr val="accent2"/>
                </a:solidFill>
              </a:rPr>
              <a:t>Principles of Disaster Management (SEMS)</a:t>
            </a: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p:txBody>
          <a:bodyPr/>
          <a:lstStyle/>
          <a:p>
            <a:r>
              <a:rPr lang="en-US"/>
              <a:t>Incident vs. Disaster</a:t>
            </a:r>
          </a:p>
        </p:txBody>
      </p:sp>
      <p:sp>
        <p:nvSpPr>
          <p:cNvPr id="159747" name="Rectangle 3"/>
          <p:cNvSpPr>
            <a:spLocks noGrp="1" noChangeArrowheads="1"/>
          </p:cNvSpPr>
          <p:nvPr>
            <p:ph type="body" idx="1"/>
          </p:nvPr>
        </p:nvSpPr>
        <p:spPr/>
        <p:txBody>
          <a:bodyPr/>
          <a:lstStyle/>
          <a:p>
            <a:pPr>
              <a:lnSpc>
                <a:spcPct val="90000"/>
              </a:lnSpc>
            </a:pPr>
            <a:r>
              <a:rPr lang="en-US"/>
              <a:t>Incident Characteristics</a:t>
            </a:r>
          </a:p>
          <a:p>
            <a:pPr lvl="1">
              <a:lnSpc>
                <a:spcPct val="90000"/>
              </a:lnSpc>
            </a:pPr>
            <a:r>
              <a:rPr lang="en-US"/>
              <a:t>Usually a single event – may be small or large.</a:t>
            </a:r>
          </a:p>
          <a:p>
            <a:pPr lvl="1">
              <a:lnSpc>
                <a:spcPct val="90000"/>
              </a:lnSpc>
            </a:pPr>
            <a:r>
              <a:rPr lang="en-US"/>
              <a:t>Has a defined geographical area.</a:t>
            </a:r>
          </a:p>
          <a:p>
            <a:pPr lvl="1">
              <a:lnSpc>
                <a:spcPct val="90000"/>
              </a:lnSpc>
            </a:pPr>
            <a:r>
              <a:rPr lang="en-US"/>
              <a:t>Will use local resources and mutual aid may be applied.</a:t>
            </a:r>
          </a:p>
          <a:p>
            <a:pPr lvl="1">
              <a:lnSpc>
                <a:spcPct val="90000"/>
              </a:lnSpc>
            </a:pPr>
            <a:r>
              <a:rPr lang="en-US"/>
              <a:t>Usually only one or a few agencies involved.</a:t>
            </a:r>
          </a:p>
          <a:p>
            <a:pPr lvl="1">
              <a:lnSpc>
                <a:spcPct val="90000"/>
              </a:lnSpc>
            </a:pPr>
            <a:r>
              <a:rPr lang="en-US"/>
              <a:t>Ordinary threat to life and/or property – limited population and geographic area.</a:t>
            </a: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a:lstStyle/>
          <a:p>
            <a:r>
              <a:rPr lang="en-US"/>
              <a:t>Incident vs. Disaster (con’t.)</a:t>
            </a:r>
          </a:p>
        </p:txBody>
      </p:sp>
      <p:sp>
        <p:nvSpPr>
          <p:cNvPr id="160771" name="Rectangle 3"/>
          <p:cNvSpPr>
            <a:spLocks noGrp="1" noChangeArrowheads="1"/>
          </p:cNvSpPr>
          <p:nvPr>
            <p:ph type="body" idx="1"/>
          </p:nvPr>
        </p:nvSpPr>
        <p:spPr/>
        <p:txBody>
          <a:bodyPr/>
          <a:lstStyle/>
          <a:p>
            <a:r>
              <a:rPr lang="en-US" sz="2800"/>
              <a:t>Incident Characteristics (con’t.):</a:t>
            </a:r>
          </a:p>
          <a:p>
            <a:pPr lvl="1"/>
            <a:r>
              <a:rPr lang="en-US" sz="2400"/>
              <a:t>Usually a local emergency will not be declared and jurisdictional EOC will not be activated for a single or multiple small incidents. </a:t>
            </a:r>
          </a:p>
          <a:p>
            <a:pPr lvl="1"/>
            <a:r>
              <a:rPr lang="en-US" sz="2400"/>
              <a:t>Usually a fairly short duration measured in hours or a few days.</a:t>
            </a:r>
          </a:p>
          <a:p>
            <a:pPr lvl="1"/>
            <a:r>
              <a:rPr lang="en-US" sz="2400"/>
              <a:t>Primary command decisions are made at the scene Incident Command Post(s).</a:t>
            </a:r>
          </a:p>
          <a:p>
            <a:pPr lvl="1"/>
            <a:r>
              <a:rPr lang="en-US" sz="2400"/>
              <a:t>Strategy, tactics and resource assignments are determined on scene. </a:t>
            </a:r>
          </a:p>
          <a:p>
            <a:pPr lvl="1"/>
            <a:endParaRPr lang="en-US" sz="2400"/>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p:txBody>
          <a:bodyPr/>
          <a:lstStyle/>
          <a:p>
            <a:r>
              <a:rPr lang="en-US"/>
              <a:t>Incident vs. Disaster (con’t.)</a:t>
            </a:r>
          </a:p>
        </p:txBody>
      </p:sp>
      <p:sp>
        <p:nvSpPr>
          <p:cNvPr id="161795" name="Rectangle 3"/>
          <p:cNvSpPr>
            <a:spLocks noGrp="1" noChangeArrowheads="1"/>
          </p:cNvSpPr>
          <p:nvPr>
            <p:ph type="body" idx="1"/>
          </p:nvPr>
        </p:nvSpPr>
        <p:spPr/>
        <p:txBody>
          <a:bodyPr/>
          <a:lstStyle/>
          <a:p>
            <a:pPr>
              <a:lnSpc>
                <a:spcPct val="90000"/>
              </a:lnSpc>
            </a:pPr>
            <a:r>
              <a:rPr lang="en-US"/>
              <a:t>Disaster Characteristics:</a:t>
            </a:r>
          </a:p>
          <a:p>
            <a:pPr lvl="1">
              <a:lnSpc>
                <a:spcPct val="90000"/>
              </a:lnSpc>
            </a:pPr>
            <a:r>
              <a:rPr lang="en-US"/>
              <a:t>Single or multiple events (can have many separate incidents associated with it).</a:t>
            </a:r>
          </a:p>
          <a:p>
            <a:pPr lvl="1">
              <a:lnSpc>
                <a:spcPct val="90000"/>
              </a:lnSpc>
            </a:pPr>
            <a:r>
              <a:rPr lang="en-US"/>
              <a:t>Resource demand is beyond local capabilities and extensive mutual aid and support needed.</a:t>
            </a:r>
          </a:p>
          <a:p>
            <a:pPr lvl="1">
              <a:lnSpc>
                <a:spcPct val="90000"/>
              </a:lnSpc>
            </a:pPr>
            <a:r>
              <a:rPr lang="en-US"/>
              <a:t>Many agencies and jurisdictions involved (multiple layers of government).</a:t>
            </a:r>
          </a:p>
          <a:p>
            <a:pPr lvl="1">
              <a:lnSpc>
                <a:spcPct val="90000"/>
              </a:lnSpc>
            </a:pPr>
            <a:r>
              <a:rPr lang="en-US"/>
              <a:t>Extraordinary threat to life and/or property.</a:t>
            </a:r>
          </a:p>
          <a:p>
            <a:pPr lvl="1">
              <a:lnSpc>
                <a:spcPct val="90000"/>
              </a:lnSpc>
            </a:pPr>
            <a:endParaRPr lang="en-US"/>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txBody>
          <a:bodyPr/>
          <a:lstStyle/>
          <a:p>
            <a:r>
              <a:rPr lang="en-US"/>
              <a:t>Incident vs. Disaster (con’t.)</a:t>
            </a:r>
          </a:p>
        </p:txBody>
      </p:sp>
      <p:sp>
        <p:nvSpPr>
          <p:cNvPr id="162819" name="Rectangle 3"/>
          <p:cNvSpPr>
            <a:spLocks noGrp="1" noChangeArrowheads="1"/>
          </p:cNvSpPr>
          <p:nvPr>
            <p:ph type="body" idx="1"/>
          </p:nvPr>
        </p:nvSpPr>
        <p:spPr/>
        <p:txBody>
          <a:bodyPr/>
          <a:lstStyle/>
          <a:p>
            <a:r>
              <a:rPr lang="en-US" sz="2800"/>
              <a:t>Disaster Characteristics (con’t.):</a:t>
            </a:r>
          </a:p>
          <a:p>
            <a:pPr lvl="1"/>
            <a:r>
              <a:rPr lang="en-US" sz="2400"/>
              <a:t>Generally a widespread population and geographic area affected.</a:t>
            </a:r>
          </a:p>
          <a:p>
            <a:pPr lvl="1"/>
            <a:r>
              <a:rPr lang="en-US" sz="2400"/>
              <a:t>Will last over a substantial period of time (days to weeks) and local government will proclaim a Local Emergency.</a:t>
            </a:r>
          </a:p>
          <a:p>
            <a:pPr lvl="1"/>
            <a:r>
              <a:rPr lang="en-US" sz="2400"/>
              <a:t>Emergency Operations Centers are activated to provide centralized overall coordination of jurisdiction assets, department and incident support functions, and initial recovery operations.</a:t>
            </a: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p:txBody>
          <a:bodyPr/>
          <a:lstStyle/>
          <a:p>
            <a:r>
              <a:rPr lang="en-US" sz="4000"/>
              <a:t>Challenge of Managing Disasters</a:t>
            </a:r>
          </a:p>
        </p:txBody>
      </p:sp>
      <p:sp>
        <p:nvSpPr>
          <p:cNvPr id="163843" name="Rectangle 3"/>
          <p:cNvSpPr>
            <a:spLocks noGrp="1" noChangeArrowheads="1"/>
          </p:cNvSpPr>
          <p:nvPr>
            <p:ph type="body" idx="1"/>
          </p:nvPr>
        </p:nvSpPr>
        <p:spPr/>
        <p:txBody>
          <a:bodyPr/>
          <a:lstStyle/>
          <a:p>
            <a:r>
              <a:rPr lang="en-US"/>
              <a:t>Focus on your experiences with disaster management</a:t>
            </a:r>
          </a:p>
          <a:p>
            <a:r>
              <a:rPr lang="en-US"/>
              <a:t>What went right?</a:t>
            </a:r>
          </a:p>
          <a:p>
            <a:r>
              <a:rPr lang="en-US"/>
              <a:t>What went wrong?</a:t>
            </a: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p:txBody>
          <a:bodyPr/>
          <a:lstStyle/>
          <a:p>
            <a:r>
              <a:rPr lang="en-US" sz="4000"/>
              <a:t>Common Goals of Incident and Disaster Management </a:t>
            </a:r>
          </a:p>
        </p:txBody>
      </p:sp>
      <p:sp>
        <p:nvSpPr>
          <p:cNvPr id="164867" name="Rectangle 3"/>
          <p:cNvSpPr>
            <a:spLocks noGrp="1" noChangeArrowheads="1"/>
          </p:cNvSpPr>
          <p:nvPr>
            <p:ph type="body" idx="1"/>
          </p:nvPr>
        </p:nvSpPr>
        <p:spPr/>
        <p:txBody>
          <a:bodyPr/>
          <a:lstStyle/>
          <a:p>
            <a:r>
              <a:rPr lang="en-US"/>
              <a:t>Save lives</a:t>
            </a:r>
          </a:p>
          <a:p>
            <a:r>
              <a:rPr lang="en-US"/>
              <a:t>Care of casualties</a:t>
            </a:r>
          </a:p>
          <a:p>
            <a:r>
              <a:rPr lang="en-US"/>
              <a:t>Limit further threats to life, property or the environment</a:t>
            </a:r>
          </a:p>
          <a:p>
            <a:r>
              <a:rPr lang="en-US"/>
              <a:t>Reassure and care for the public</a:t>
            </a:r>
          </a:p>
          <a:p>
            <a:r>
              <a:rPr lang="en-US"/>
              <a:t>Restore the affected area to normal</a:t>
            </a: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p:txBody>
          <a:bodyPr/>
          <a:lstStyle/>
          <a:p>
            <a:r>
              <a:rPr lang="en-US" sz="4000"/>
              <a:t>Phases of Emergency Management</a:t>
            </a:r>
          </a:p>
        </p:txBody>
      </p:sp>
      <p:sp>
        <p:nvSpPr>
          <p:cNvPr id="189443" name="Rectangle 3"/>
          <p:cNvSpPr>
            <a:spLocks noGrp="1" noChangeArrowheads="1"/>
          </p:cNvSpPr>
          <p:nvPr>
            <p:ph type="body" idx="1"/>
          </p:nvPr>
        </p:nvSpPr>
        <p:spPr/>
        <p:txBody>
          <a:bodyPr/>
          <a:lstStyle/>
          <a:p>
            <a:r>
              <a:rPr lang="en-US"/>
              <a:t>Pre-Emergency</a:t>
            </a:r>
          </a:p>
          <a:p>
            <a:pPr lvl="1"/>
            <a:r>
              <a:rPr lang="en-US"/>
              <a:t>Mitigation</a:t>
            </a:r>
          </a:p>
          <a:p>
            <a:pPr lvl="1"/>
            <a:r>
              <a:rPr lang="en-US"/>
              <a:t>Preparedness</a:t>
            </a:r>
          </a:p>
          <a:p>
            <a:r>
              <a:rPr lang="en-US"/>
              <a:t>Emergency</a:t>
            </a:r>
          </a:p>
          <a:p>
            <a:pPr lvl="1"/>
            <a:r>
              <a:rPr lang="en-US"/>
              <a:t>Response </a:t>
            </a:r>
          </a:p>
          <a:p>
            <a:r>
              <a:rPr lang="en-US"/>
              <a:t>Post-Emergency</a:t>
            </a:r>
          </a:p>
          <a:p>
            <a:pPr lvl="1"/>
            <a:r>
              <a:rPr lang="en-US"/>
              <a:t>Recovery</a:t>
            </a:r>
          </a:p>
          <a:p>
            <a:pPr lvl="1">
              <a:buFont typeface="Wingdings" pitchFamily="2" charset="2"/>
              <a:buNone/>
            </a:pPr>
            <a:endParaRPr lang="en-US"/>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p:txBody>
          <a:bodyPr/>
          <a:lstStyle/>
          <a:p>
            <a:r>
              <a:rPr lang="en-US" sz="4000"/>
              <a:t>Phases of Emergency Management (con’t.)</a:t>
            </a:r>
          </a:p>
        </p:txBody>
      </p:sp>
      <p:sp>
        <p:nvSpPr>
          <p:cNvPr id="165891" name="Rectangle 3"/>
          <p:cNvSpPr>
            <a:spLocks noGrp="1" noChangeArrowheads="1"/>
          </p:cNvSpPr>
          <p:nvPr>
            <p:ph type="body" idx="1"/>
          </p:nvPr>
        </p:nvSpPr>
        <p:spPr/>
        <p:txBody>
          <a:bodyPr/>
          <a:lstStyle/>
          <a:p>
            <a:r>
              <a:rPr lang="en-US"/>
              <a:t>Mitigation</a:t>
            </a:r>
          </a:p>
          <a:p>
            <a:pPr lvl="1"/>
            <a:r>
              <a:rPr lang="en-US"/>
              <a:t>Steps taken to reduce the potential harm from a foreseeable event</a:t>
            </a:r>
          </a:p>
          <a:p>
            <a:pPr lvl="1"/>
            <a:r>
              <a:rPr lang="en-US"/>
              <a:t>Examples include:  </a:t>
            </a:r>
          </a:p>
          <a:p>
            <a:pPr lvl="2"/>
            <a:r>
              <a:rPr lang="en-US"/>
              <a:t>Retrofitting buildings or facilities</a:t>
            </a:r>
          </a:p>
          <a:p>
            <a:pPr lvl="2"/>
            <a:r>
              <a:rPr lang="en-US"/>
              <a:t>Abating hazards</a:t>
            </a:r>
          </a:p>
          <a:p>
            <a:pPr lvl="2"/>
            <a:r>
              <a:rPr lang="en-US"/>
              <a:t>Restrictive land use ordinances</a:t>
            </a:r>
          </a:p>
          <a:p>
            <a:pPr lvl="1">
              <a:buFont typeface="Wingdings" pitchFamily="2" charset="2"/>
              <a:buNone/>
            </a:pPr>
            <a:endParaRPr lang="en-US"/>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p:txBody>
          <a:bodyPr/>
          <a:lstStyle/>
          <a:p>
            <a:r>
              <a:rPr lang="en-US" sz="4000"/>
              <a:t>Phases of Emergency Management (con’t.)</a:t>
            </a:r>
          </a:p>
        </p:txBody>
      </p:sp>
      <p:sp>
        <p:nvSpPr>
          <p:cNvPr id="166915" name="Rectangle 3"/>
          <p:cNvSpPr>
            <a:spLocks noGrp="1" noChangeArrowheads="1"/>
          </p:cNvSpPr>
          <p:nvPr>
            <p:ph type="body" idx="1"/>
          </p:nvPr>
        </p:nvSpPr>
        <p:spPr/>
        <p:txBody>
          <a:bodyPr/>
          <a:lstStyle/>
          <a:p>
            <a:r>
              <a:rPr lang="en-US"/>
              <a:t>Preparedness</a:t>
            </a:r>
          </a:p>
          <a:p>
            <a:pPr lvl="1"/>
            <a:r>
              <a:rPr lang="en-US"/>
              <a:t>Steps taken to prepare people and organizations to respond to disasters</a:t>
            </a:r>
          </a:p>
          <a:p>
            <a:pPr lvl="1"/>
            <a:r>
              <a:rPr lang="en-US"/>
              <a:t>Examples:</a:t>
            </a:r>
          </a:p>
          <a:p>
            <a:pPr lvl="2"/>
            <a:r>
              <a:rPr lang="en-US"/>
              <a:t>Training and Exercises</a:t>
            </a:r>
          </a:p>
          <a:p>
            <a:pPr lvl="2"/>
            <a:r>
              <a:rPr lang="en-US"/>
              <a:t>Planning </a:t>
            </a:r>
          </a:p>
          <a:p>
            <a:pPr lvl="2"/>
            <a:r>
              <a:rPr lang="en-US"/>
              <a:t>Resource acquisition</a:t>
            </a: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p:txBody>
          <a:bodyPr/>
          <a:lstStyle/>
          <a:p>
            <a:r>
              <a:rPr lang="en-US" sz="4000"/>
              <a:t>Phases of Emergency Management (con’t.)</a:t>
            </a:r>
          </a:p>
        </p:txBody>
      </p:sp>
      <p:sp>
        <p:nvSpPr>
          <p:cNvPr id="167939" name="Rectangle 3"/>
          <p:cNvSpPr>
            <a:spLocks noGrp="1" noChangeArrowheads="1"/>
          </p:cNvSpPr>
          <p:nvPr>
            <p:ph type="body" idx="1"/>
          </p:nvPr>
        </p:nvSpPr>
        <p:spPr/>
        <p:txBody>
          <a:bodyPr/>
          <a:lstStyle/>
          <a:p>
            <a:r>
              <a:rPr lang="en-US"/>
              <a:t>Response</a:t>
            </a:r>
          </a:p>
          <a:p>
            <a:pPr lvl="1"/>
            <a:r>
              <a:rPr lang="en-US"/>
              <a:t>Actions taken in direct response to a disaster</a:t>
            </a:r>
          </a:p>
          <a:p>
            <a:pPr lvl="1"/>
            <a:r>
              <a:rPr lang="en-US"/>
              <a:t>Examples:</a:t>
            </a:r>
          </a:p>
          <a:p>
            <a:pPr lvl="2"/>
            <a:r>
              <a:rPr lang="en-US"/>
              <a:t>Rescues and evacuations</a:t>
            </a:r>
          </a:p>
          <a:p>
            <a:pPr lvl="2"/>
            <a:r>
              <a:rPr lang="en-US"/>
              <a:t>Containment of hazardous spills</a:t>
            </a:r>
          </a:p>
          <a:p>
            <a:pPr lvl="2"/>
            <a:r>
              <a:rPr lang="en-US"/>
              <a:t>Care and shelter of affected populations</a:t>
            </a: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txBody>
          <a:bodyPr/>
          <a:lstStyle/>
          <a:p>
            <a:r>
              <a:rPr lang="en-US" sz="4000"/>
              <a:t>Phases of Emergency Management (con’t.)</a:t>
            </a:r>
          </a:p>
        </p:txBody>
      </p:sp>
      <p:sp>
        <p:nvSpPr>
          <p:cNvPr id="168963" name="Rectangle 3"/>
          <p:cNvSpPr>
            <a:spLocks noGrp="1" noChangeArrowheads="1"/>
          </p:cNvSpPr>
          <p:nvPr>
            <p:ph type="body" idx="1"/>
          </p:nvPr>
        </p:nvSpPr>
        <p:spPr/>
        <p:txBody>
          <a:bodyPr/>
          <a:lstStyle/>
          <a:p>
            <a:r>
              <a:rPr lang="en-US"/>
              <a:t>Recovery</a:t>
            </a:r>
          </a:p>
          <a:p>
            <a:pPr lvl="1"/>
            <a:r>
              <a:rPr lang="en-US"/>
              <a:t>Actions necessary to return the affected are to normal</a:t>
            </a:r>
          </a:p>
          <a:p>
            <a:pPr lvl="1"/>
            <a:r>
              <a:rPr lang="en-US"/>
              <a:t>Planning for recovery begins during the response phase</a:t>
            </a:r>
          </a:p>
          <a:p>
            <a:pPr lvl="1"/>
            <a:r>
              <a:rPr lang="en-US"/>
              <a:t>Examples???</a:t>
            </a:r>
          </a:p>
          <a:p>
            <a:pPr lvl="1"/>
            <a:endParaRPr lang="en-US"/>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p:txBody>
          <a:bodyPr/>
          <a:lstStyle/>
          <a:p>
            <a:r>
              <a:rPr lang="en-US" sz="4000"/>
              <a:t>EOC During the Pre-Emergency Phase</a:t>
            </a:r>
          </a:p>
        </p:txBody>
      </p:sp>
      <p:sp>
        <p:nvSpPr>
          <p:cNvPr id="169987" name="Rectangle 3"/>
          <p:cNvSpPr>
            <a:spLocks noGrp="1" noChangeArrowheads="1"/>
          </p:cNvSpPr>
          <p:nvPr>
            <p:ph type="body" idx="1"/>
          </p:nvPr>
        </p:nvSpPr>
        <p:spPr/>
        <p:txBody>
          <a:bodyPr/>
          <a:lstStyle/>
          <a:p>
            <a:r>
              <a:rPr lang="en-US"/>
              <a:t>EOC develops plans, procedures and protocols</a:t>
            </a:r>
          </a:p>
          <a:p>
            <a:r>
              <a:rPr lang="en-US"/>
              <a:t>EOC addresses facility and resource needs</a:t>
            </a:r>
          </a:p>
          <a:p>
            <a:r>
              <a:rPr lang="en-US"/>
              <a:t>EOC trains and prepares its staff</a:t>
            </a:r>
          </a:p>
          <a:p>
            <a:pPr>
              <a:buFont typeface="Wingdings" pitchFamily="2" charset="2"/>
              <a:buNone/>
            </a:pPr>
            <a:endParaRPr lang="en-US"/>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p:txBody>
          <a:bodyPr/>
          <a:lstStyle/>
          <a:p>
            <a:r>
              <a:rPr lang="en-US" sz="4000"/>
              <a:t>EOC During the Emergency Phase</a:t>
            </a:r>
          </a:p>
        </p:txBody>
      </p:sp>
      <p:sp>
        <p:nvSpPr>
          <p:cNvPr id="171011" name="Rectangle 3"/>
          <p:cNvSpPr>
            <a:spLocks noGrp="1" noChangeArrowheads="1"/>
          </p:cNvSpPr>
          <p:nvPr>
            <p:ph type="body" idx="1"/>
          </p:nvPr>
        </p:nvSpPr>
        <p:spPr/>
        <p:txBody>
          <a:bodyPr/>
          <a:lstStyle/>
          <a:p>
            <a:r>
              <a:rPr lang="en-US"/>
              <a:t>EOC provides “centralized coordination” for the overall emergency response</a:t>
            </a:r>
          </a:p>
          <a:p>
            <a:pPr>
              <a:buFont typeface="Wingdings" pitchFamily="2" charset="2"/>
              <a:buNone/>
            </a:pPr>
            <a:endParaRPr lang="en-US"/>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p:txBody>
          <a:bodyPr/>
          <a:lstStyle/>
          <a:p>
            <a:r>
              <a:rPr lang="en-US" sz="4000"/>
              <a:t>EOC During the Post-Emergency Phase</a:t>
            </a:r>
          </a:p>
        </p:txBody>
      </p:sp>
      <p:sp>
        <p:nvSpPr>
          <p:cNvPr id="172035" name="Rectangle 3"/>
          <p:cNvSpPr>
            <a:spLocks noGrp="1" noChangeArrowheads="1"/>
          </p:cNvSpPr>
          <p:nvPr>
            <p:ph type="body" idx="1"/>
          </p:nvPr>
        </p:nvSpPr>
        <p:spPr/>
        <p:txBody>
          <a:bodyPr/>
          <a:lstStyle/>
          <a:p>
            <a:r>
              <a:rPr lang="en-US"/>
              <a:t>EOC can be utilized to direct and coordinate the overall recovery operation</a:t>
            </a: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a:lstStyle/>
          <a:p>
            <a:r>
              <a:rPr lang="en-US" sz="4000"/>
              <a:t>Emergency Management Process</a:t>
            </a:r>
          </a:p>
        </p:txBody>
      </p:sp>
      <p:sp>
        <p:nvSpPr>
          <p:cNvPr id="173059" name="Rectangle 3"/>
          <p:cNvSpPr>
            <a:spLocks noGrp="1" noChangeArrowheads="1"/>
          </p:cNvSpPr>
          <p:nvPr>
            <p:ph type="body" idx="1"/>
          </p:nvPr>
        </p:nvSpPr>
        <p:spPr/>
        <p:txBody>
          <a:bodyPr/>
          <a:lstStyle/>
          <a:p>
            <a:r>
              <a:rPr lang="en-US"/>
              <a:t>Planning</a:t>
            </a:r>
          </a:p>
          <a:p>
            <a:r>
              <a:rPr lang="en-US"/>
              <a:t>Organizing </a:t>
            </a:r>
          </a:p>
          <a:p>
            <a:r>
              <a:rPr lang="en-US"/>
              <a:t>Leading </a:t>
            </a:r>
          </a:p>
          <a:p>
            <a:r>
              <a:rPr lang="en-US"/>
              <a:t>Evaluating</a:t>
            </a:r>
          </a:p>
          <a:p>
            <a:r>
              <a:rPr lang="en-US"/>
              <a:t>Improving</a:t>
            </a: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p:txBody>
          <a:bodyPr/>
          <a:lstStyle/>
          <a:p>
            <a:r>
              <a:rPr lang="en-US" sz="4000"/>
              <a:t>Management Process Principles Defined</a:t>
            </a:r>
          </a:p>
        </p:txBody>
      </p:sp>
      <p:sp>
        <p:nvSpPr>
          <p:cNvPr id="174083" name="Rectangle 3"/>
          <p:cNvSpPr>
            <a:spLocks noGrp="1" noChangeArrowheads="1"/>
          </p:cNvSpPr>
          <p:nvPr>
            <p:ph type="body" idx="1"/>
          </p:nvPr>
        </p:nvSpPr>
        <p:spPr/>
        <p:txBody>
          <a:bodyPr/>
          <a:lstStyle/>
          <a:p>
            <a:r>
              <a:rPr lang="en-US"/>
              <a:t>Planning</a:t>
            </a:r>
          </a:p>
          <a:p>
            <a:pPr lvl="1"/>
            <a:r>
              <a:rPr lang="en-US"/>
              <a:t>Activity taken in advance to ensure an effective operation</a:t>
            </a:r>
          </a:p>
          <a:p>
            <a:r>
              <a:rPr lang="en-US"/>
              <a:t>Organizing</a:t>
            </a:r>
          </a:p>
          <a:p>
            <a:pPr lvl="1"/>
            <a:r>
              <a:rPr lang="en-US"/>
              <a:t>Ensuring that assignments are known and understood</a:t>
            </a:r>
          </a:p>
          <a:p>
            <a:pPr lvl="1"/>
            <a:r>
              <a:rPr lang="en-US"/>
              <a:t>Ensuring that systems and procedures are in place</a:t>
            </a:r>
          </a:p>
          <a:p>
            <a:pPr lvl="1">
              <a:buFont typeface="Wingdings" pitchFamily="2" charset="2"/>
              <a:buNone/>
            </a:pPr>
            <a:endParaRPr lang="en-US"/>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r>
              <a:rPr lang="en-US" sz="4000"/>
              <a:t>Management Process Principles Defined (con’t.)</a:t>
            </a:r>
          </a:p>
        </p:txBody>
      </p:sp>
      <p:sp>
        <p:nvSpPr>
          <p:cNvPr id="175107" name="Rectangle 3"/>
          <p:cNvSpPr>
            <a:spLocks noGrp="1" noChangeArrowheads="1"/>
          </p:cNvSpPr>
          <p:nvPr>
            <p:ph type="body" idx="1"/>
          </p:nvPr>
        </p:nvSpPr>
        <p:spPr/>
        <p:txBody>
          <a:bodyPr/>
          <a:lstStyle/>
          <a:p>
            <a:r>
              <a:rPr lang="en-US"/>
              <a:t>Leading</a:t>
            </a:r>
          </a:p>
          <a:p>
            <a:pPr lvl="1"/>
            <a:r>
              <a:rPr lang="en-US"/>
              <a:t>Coordinating, communicating, guiding, supervision, motivation</a:t>
            </a:r>
          </a:p>
          <a:p>
            <a:pPr lvl="1"/>
            <a:r>
              <a:rPr lang="en-US"/>
              <a:t>Delegation of authority</a:t>
            </a:r>
          </a:p>
          <a:p>
            <a:pPr lvl="2"/>
            <a:r>
              <a:rPr lang="en-US"/>
              <a:t>Uses the skills and talents of others</a:t>
            </a:r>
          </a:p>
          <a:p>
            <a:pPr lvl="2"/>
            <a:r>
              <a:rPr lang="en-US"/>
              <a:t>Minimizes delays in completing tasks</a:t>
            </a:r>
          </a:p>
          <a:p>
            <a:pPr lvl="2"/>
            <a:r>
              <a:rPr lang="en-US"/>
              <a:t>Facilitates staff development</a:t>
            </a:r>
          </a:p>
          <a:p>
            <a:pPr lvl="2"/>
            <a:r>
              <a:rPr lang="en-US"/>
              <a:t>Provides a more meaningful work environment</a:t>
            </a:r>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p:txBody>
          <a:bodyPr/>
          <a:lstStyle/>
          <a:p>
            <a:r>
              <a:rPr lang="en-US" sz="4000"/>
              <a:t>Management Process Principles Defined (con’t.)</a:t>
            </a:r>
          </a:p>
        </p:txBody>
      </p:sp>
      <p:sp>
        <p:nvSpPr>
          <p:cNvPr id="176131" name="Rectangle 3"/>
          <p:cNvSpPr>
            <a:spLocks noGrp="1" noChangeArrowheads="1"/>
          </p:cNvSpPr>
          <p:nvPr>
            <p:ph type="body" idx="1"/>
          </p:nvPr>
        </p:nvSpPr>
        <p:spPr/>
        <p:txBody>
          <a:bodyPr/>
          <a:lstStyle/>
          <a:p>
            <a:r>
              <a:rPr lang="en-US"/>
              <a:t>Evaluating</a:t>
            </a:r>
          </a:p>
          <a:p>
            <a:pPr lvl="1"/>
            <a:r>
              <a:rPr lang="en-US"/>
              <a:t>A dynamic process</a:t>
            </a:r>
          </a:p>
          <a:p>
            <a:pPr lvl="1"/>
            <a:r>
              <a:rPr lang="en-US"/>
              <a:t>EOC Action Planning Objectives are used to evaluate EOC effectiveness</a:t>
            </a:r>
          </a:p>
          <a:p>
            <a:r>
              <a:rPr lang="en-US"/>
              <a:t>Improving</a:t>
            </a:r>
          </a:p>
          <a:p>
            <a:pPr lvl="1"/>
            <a:r>
              <a:rPr lang="en-US"/>
              <a:t>Based on an objective analysis of evaluation</a:t>
            </a:r>
          </a:p>
          <a:p>
            <a:pPr lvl="1"/>
            <a:r>
              <a:rPr lang="en-US"/>
              <a:t>Developing and implementing changes relative to people, facilities and resources</a:t>
            </a:r>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a:lstStyle/>
          <a:p>
            <a:r>
              <a:rPr lang="en-US" sz="4000"/>
              <a:t>Keys to Effective Emergency Management</a:t>
            </a:r>
          </a:p>
        </p:txBody>
      </p:sp>
      <p:sp>
        <p:nvSpPr>
          <p:cNvPr id="177155" name="Rectangle 3"/>
          <p:cNvSpPr>
            <a:spLocks noGrp="1" noChangeArrowheads="1"/>
          </p:cNvSpPr>
          <p:nvPr>
            <p:ph type="body" idx="1"/>
          </p:nvPr>
        </p:nvSpPr>
        <p:spPr/>
        <p:txBody>
          <a:bodyPr/>
          <a:lstStyle/>
          <a:p>
            <a:r>
              <a:rPr lang="en-US"/>
              <a:t>Delegation</a:t>
            </a:r>
          </a:p>
          <a:p>
            <a:r>
              <a:rPr lang="en-US"/>
              <a:t>Clearly defined reporting relationships</a:t>
            </a:r>
          </a:p>
          <a:p>
            <a:r>
              <a:rPr lang="en-US"/>
              <a:t>Disaster Plan in place</a:t>
            </a:r>
          </a:p>
          <a:p>
            <a:r>
              <a:rPr lang="en-US"/>
              <a:t>SOPs and checklists</a:t>
            </a:r>
          </a:p>
          <a:p>
            <a:r>
              <a:rPr lang="en-US"/>
              <a:t>Staff training and exercises</a:t>
            </a:r>
          </a:p>
          <a:p>
            <a:r>
              <a:rPr lang="en-US"/>
              <a:t>Use of SEMS</a:t>
            </a:r>
          </a:p>
          <a:p>
            <a:r>
              <a:rPr lang="en-US"/>
              <a:t>Well-designed and equipped EOC</a:t>
            </a:r>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80" name="Rectangle 4"/>
          <p:cNvSpPr>
            <a:spLocks noChangeArrowheads="1"/>
          </p:cNvSpPr>
          <p:nvPr>
            <p:ph type="body" idx="1"/>
          </p:nvPr>
        </p:nvSpPr>
        <p:spPr>
          <a:noFill/>
          <a:ln/>
        </p:spPr>
        <p:txBody>
          <a:bodyPr/>
          <a:lstStyle/>
          <a:p>
            <a:pPr algn="ctr">
              <a:buFont typeface="Wingdings" pitchFamily="2" charset="2"/>
              <a:buNone/>
            </a:pPr>
            <a:r>
              <a:rPr lang="en-US" sz="4400" b="1"/>
              <a:t>Chapter 4:</a:t>
            </a:r>
          </a:p>
          <a:p>
            <a:pPr algn="ctr">
              <a:buFont typeface="Wingdings" pitchFamily="2" charset="2"/>
              <a:buNone/>
            </a:pPr>
            <a:r>
              <a:rPr lang="en-US" sz="4400" b="1">
                <a:solidFill>
                  <a:schemeClr val="accent2"/>
                </a:solidFill>
              </a:rPr>
              <a:t>EOC Operational Considerations</a:t>
            </a:r>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p:txBody>
          <a:bodyPr/>
          <a:lstStyle/>
          <a:p>
            <a:r>
              <a:rPr lang="en-US" sz="4000"/>
              <a:t>The Emergency Operations Center (EOC)</a:t>
            </a:r>
          </a:p>
        </p:txBody>
      </p:sp>
      <p:sp>
        <p:nvSpPr>
          <p:cNvPr id="179203" name="Rectangle 3"/>
          <p:cNvSpPr>
            <a:spLocks noGrp="1" noChangeArrowheads="1"/>
          </p:cNvSpPr>
          <p:nvPr>
            <p:ph type="body" idx="1"/>
          </p:nvPr>
        </p:nvSpPr>
        <p:spPr/>
        <p:txBody>
          <a:bodyPr/>
          <a:lstStyle/>
          <a:p>
            <a:r>
              <a:rPr lang="en-US"/>
              <a:t>Design Considerations</a:t>
            </a:r>
          </a:p>
          <a:p>
            <a:r>
              <a:rPr lang="en-US"/>
              <a:t>Effective utilization</a:t>
            </a:r>
          </a:p>
          <a:p>
            <a:r>
              <a:rPr lang="en-US"/>
              <a:t>Activation criteria</a:t>
            </a:r>
          </a:p>
          <a:p>
            <a:r>
              <a:rPr lang="en-US"/>
              <a:t>Mutual Aid Relationships</a:t>
            </a:r>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p:txBody>
          <a:bodyPr/>
          <a:lstStyle/>
          <a:p>
            <a:r>
              <a:rPr lang="en-US"/>
              <a:t>EOC Design Considerations</a:t>
            </a:r>
          </a:p>
        </p:txBody>
      </p:sp>
      <p:sp>
        <p:nvSpPr>
          <p:cNvPr id="180227" name="Rectangle 3"/>
          <p:cNvSpPr>
            <a:spLocks noGrp="1" noChangeArrowheads="1"/>
          </p:cNvSpPr>
          <p:nvPr>
            <p:ph type="body" idx="1"/>
          </p:nvPr>
        </p:nvSpPr>
        <p:spPr/>
        <p:txBody>
          <a:bodyPr/>
          <a:lstStyle/>
          <a:p>
            <a:pPr>
              <a:lnSpc>
                <a:spcPct val="90000"/>
              </a:lnSpc>
            </a:pPr>
            <a:r>
              <a:rPr lang="en-US" sz="2800"/>
              <a:t>No established design standards</a:t>
            </a:r>
          </a:p>
          <a:p>
            <a:pPr>
              <a:lnSpc>
                <a:spcPct val="90000"/>
              </a:lnSpc>
            </a:pPr>
            <a:r>
              <a:rPr lang="en-US" sz="2800"/>
              <a:t>Good design will enhance the effectiveness of the EOC</a:t>
            </a:r>
          </a:p>
          <a:p>
            <a:pPr>
              <a:lnSpc>
                <a:spcPct val="90000"/>
              </a:lnSpc>
            </a:pPr>
            <a:r>
              <a:rPr lang="en-US" sz="2800"/>
              <a:t>Things to consider</a:t>
            </a:r>
          </a:p>
          <a:p>
            <a:pPr lvl="1">
              <a:lnSpc>
                <a:spcPct val="90000"/>
              </a:lnSpc>
            </a:pPr>
            <a:r>
              <a:rPr lang="en-US" sz="2400"/>
              <a:t>SEMS functional relationships?</a:t>
            </a:r>
          </a:p>
          <a:p>
            <a:pPr lvl="1">
              <a:lnSpc>
                <a:spcPct val="90000"/>
              </a:lnSpc>
            </a:pPr>
            <a:r>
              <a:rPr lang="en-US" sz="2400"/>
              <a:t>Number of staff required?</a:t>
            </a:r>
          </a:p>
          <a:p>
            <a:pPr lvl="1">
              <a:lnSpc>
                <a:spcPct val="90000"/>
              </a:lnSpc>
            </a:pPr>
            <a:r>
              <a:rPr lang="en-US" sz="2400"/>
              <a:t>Facility size, location, condition?</a:t>
            </a:r>
          </a:p>
          <a:p>
            <a:pPr lvl="1">
              <a:lnSpc>
                <a:spcPct val="90000"/>
              </a:lnSpc>
            </a:pPr>
            <a:r>
              <a:rPr lang="en-US" sz="2400"/>
              <a:t>Auxiliary power supply?</a:t>
            </a:r>
          </a:p>
          <a:p>
            <a:pPr lvl="1">
              <a:lnSpc>
                <a:spcPct val="90000"/>
              </a:lnSpc>
            </a:pPr>
            <a:r>
              <a:rPr lang="en-US" sz="2400"/>
              <a:t>Other considerations?</a:t>
            </a:r>
          </a:p>
          <a:p>
            <a:pPr>
              <a:lnSpc>
                <a:spcPct val="90000"/>
              </a:lnSpc>
            </a:pPr>
            <a:endParaRPr lang="en-US" sz="2800"/>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p:txBody>
          <a:bodyPr/>
          <a:lstStyle/>
          <a:p>
            <a:r>
              <a:rPr lang="en-US"/>
              <a:t>Activation Guidelines</a:t>
            </a:r>
          </a:p>
        </p:txBody>
      </p:sp>
      <p:sp>
        <p:nvSpPr>
          <p:cNvPr id="181251" name="Rectangle 3"/>
          <p:cNvSpPr>
            <a:spLocks noGrp="1" noChangeArrowheads="1"/>
          </p:cNvSpPr>
          <p:nvPr>
            <p:ph type="body" idx="1"/>
          </p:nvPr>
        </p:nvSpPr>
        <p:spPr/>
        <p:txBody>
          <a:bodyPr/>
          <a:lstStyle/>
          <a:p>
            <a:r>
              <a:rPr lang="en-US"/>
              <a:t>Some basic considerations:</a:t>
            </a:r>
          </a:p>
          <a:p>
            <a:pPr lvl="1"/>
            <a:r>
              <a:rPr lang="en-US"/>
              <a:t>Nature, scope and duration of the emergency</a:t>
            </a:r>
          </a:p>
          <a:p>
            <a:pPr lvl="1"/>
            <a:r>
              <a:rPr lang="en-US"/>
              <a:t>Have other EOCs activated and at what level?</a:t>
            </a:r>
          </a:p>
          <a:p>
            <a:pPr lvl="1"/>
            <a:r>
              <a:rPr lang="en-US"/>
              <a:t>What SEMS functions will be needed to support the overall response?</a:t>
            </a: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p:txBody>
          <a:bodyPr/>
          <a:lstStyle/>
          <a:p>
            <a:r>
              <a:rPr lang="en-US"/>
              <a:t>Activation Levels</a:t>
            </a:r>
          </a:p>
        </p:txBody>
      </p:sp>
      <p:sp>
        <p:nvSpPr>
          <p:cNvPr id="182275" name="Rectangle 3"/>
          <p:cNvSpPr>
            <a:spLocks noGrp="1" noChangeArrowheads="1"/>
          </p:cNvSpPr>
          <p:nvPr>
            <p:ph type="body" idx="1"/>
          </p:nvPr>
        </p:nvSpPr>
        <p:spPr/>
        <p:txBody>
          <a:bodyPr/>
          <a:lstStyle/>
          <a:p>
            <a:r>
              <a:rPr lang="en-US"/>
              <a:t>Level 1 – Minimum Activation</a:t>
            </a:r>
          </a:p>
          <a:p>
            <a:pPr lvl="1"/>
            <a:r>
              <a:rPr lang="en-US"/>
              <a:t>EOC Director, Section Coordinators, Situation Assessment Unit</a:t>
            </a:r>
          </a:p>
          <a:p>
            <a:r>
              <a:rPr lang="en-US"/>
              <a:t>Level 2</a:t>
            </a:r>
          </a:p>
          <a:p>
            <a:pPr lvl="1"/>
            <a:r>
              <a:rPr lang="en-US"/>
              <a:t>May be tailored to a specific event</a:t>
            </a:r>
          </a:p>
          <a:p>
            <a:pPr lvl="1"/>
            <a:r>
              <a:rPr lang="en-US"/>
              <a:t>Five SEMS functions as needed</a:t>
            </a: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p:txBody>
          <a:bodyPr/>
          <a:lstStyle/>
          <a:p>
            <a:r>
              <a:rPr lang="en-US"/>
              <a:t>Activation Levels (con’t.)</a:t>
            </a:r>
          </a:p>
        </p:txBody>
      </p:sp>
      <p:sp>
        <p:nvSpPr>
          <p:cNvPr id="211971" name="Rectangle 3"/>
          <p:cNvSpPr>
            <a:spLocks noGrp="1" noChangeArrowheads="1"/>
          </p:cNvSpPr>
          <p:nvPr>
            <p:ph type="body" idx="1"/>
          </p:nvPr>
        </p:nvSpPr>
        <p:spPr/>
        <p:txBody>
          <a:bodyPr/>
          <a:lstStyle/>
          <a:p>
            <a:r>
              <a:rPr lang="en-US"/>
              <a:t>Level 3 – Full Activation</a:t>
            </a:r>
          </a:p>
          <a:p>
            <a:pPr lvl="1"/>
            <a:r>
              <a:rPr lang="en-US"/>
              <a:t>Full staffing</a:t>
            </a:r>
          </a:p>
          <a:p>
            <a:pPr lvl="1"/>
            <a:r>
              <a:rPr lang="en-US"/>
              <a:t>Agency representatives</a:t>
            </a:r>
          </a:p>
          <a:p>
            <a:pPr lvl="1"/>
            <a:r>
              <a:rPr lang="en-US"/>
              <a:t>Usually in response to a major emergency</a:t>
            </a:r>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p:txBody>
          <a:bodyPr/>
          <a:lstStyle/>
          <a:p>
            <a:r>
              <a:rPr lang="en-US"/>
              <a:t>EOC Operating Requirements</a:t>
            </a:r>
          </a:p>
        </p:txBody>
      </p:sp>
      <p:sp>
        <p:nvSpPr>
          <p:cNvPr id="183299" name="Rectangle 3"/>
          <p:cNvSpPr>
            <a:spLocks noGrp="1" noChangeArrowheads="1"/>
          </p:cNvSpPr>
          <p:nvPr>
            <p:ph type="body" idx="1"/>
          </p:nvPr>
        </p:nvSpPr>
        <p:spPr/>
        <p:txBody>
          <a:bodyPr/>
          <a:lstStyle/>
          <a:p>
            <a:pPr>
              <a:lnSpc>
                <a:spcPct val="90000"/>
              </a:lnSpc>
            </a:pPr>
            <a:r>
              <a:rPr lang="en-US" sz="2800"/>
              <a:t>EOC to be activated for any major emergency or even requiring two or more departmental operations</a:t>
            </a:r>
          </a:p>
          <a:p>
            <a:pPr>
              <a:lnSpc>
                <a:spcPct val="90000"/>
              </a:lnSpc>
            </a:pPr>
            <a:r>
              <a:rPr lang="en-US" sz="2800"/>
              <a:t>EOC must be able to be activated within one hour</a:t>
            </a:r>
          </a:p>
          <a:p>
            <a:pPr>
              <a:lnSpc>
                <a:spcPct val="90000"/>
              </a:lnSpc>
            </a:pPr>
            <a:r>
              <a:rPr lang="en-US" sz="2800"/>
              <a:t>Staff access to EOC must be assured</a:t>
            </a:r>
          </a:p>
          <a:p>
            <a:pPr>
              <a:lnSpc>
                <a:spcPct val="90000"/>
              </a:lnSpc>
            </a:pPr>
            <a:r>
              <a:rPr lang="en-US" sz="2800"/>
              <a:t>Internal EOC operations to follow the five SEMS functions (Management, Operations, Planning/Intelligence, Logistics, Finance/Admin</a:t>
            </a:r>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p:txBody>
          <a:bodyPr/>
          <a:lstStyle/>
          <a:p>
            <a:r>
              <a:rPr lang="en-US" sz="4000"/>
              <a:t>EOC Operating Requirements (con’t.)</a:t>
            </a:r>
          </a:p>
        </p:txBody>
      </p:sp>
      <p:sp>
        <p:nvSpPr>
          <p:cNvPr id="184323" name="Rectangle 3"/>
          <p:cNvSpPr>
            <a:spLocks noGrp="1" noChangeArrowheads="1"/>
          </p:cNvSpPr>
          <p:nvPr>
            <p:ph type="body" idx="1"/>
          </p:nvPr>
        </p:nvSpPr>
        <p:spPr/>
        <p:txBody>
          <a:bodyPr/>
          <a:lstStyle/>
          <a:p>
            <a:r>
              <a:rPr lang="en-US"/>
              <a:t>Must be able to accommodate other agency representatives </a:t>
            </a:r>
          </a:p>
          <a:p>
            <a:r>
              <a:rPr lang="en-US"/>
              <a:t>EOC will not provide tactical direction to the field</a:t>
            </a:r>
          </a:p>
          <a:p>
            <a:r>
              <a:rPr lang="en-US"/>
              <a:t>Assist in the coordination and allocation of resources between departments and ordering of out-of-jurisdiction resources</a:t>
            </a:r>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lstStyle/>
          <a:p>
            <a:r>
              <a:rPr lang="en-US" sz="4000"/>
              <a:t>EOC Operating Requirements (con’t.)</a:t>
            </a:r>
          </a:p>
        </p:txBody>
      </p:sp>
      <p:sp>
        <p:nvSpPr>
          <p:cNvPr id="185347" name="Rectangle 3"/>
          <p:cNvSpPr>
            <a:spLocks noGrp="1" noChangeArrowheads="1"/>
          </p:cNvSpPr>
          <p:nvPr>
            <p:ph type="body" idx="1"/>
          </p:nvPr>
        </p:nvSpPr>
        <p:spPr/>
        <p:txBody>
          <a:bodyPr/>
          <a:lstStyle/>
          <a:p>
            <a:r>
              <a:rPr lang="en-US"/>
              <a:t>Functional work stations with the capability to communicate directly with DOCs or field command posts</a:t>
            </a:r>
          </a:p>
          <a:p>
            <a:r>
              <a:rPr lang="en-US"/>
              <a:t>Primary point for developing situation and damage assessment information</a:t>
            </a:r>
          </a:p>
          <a:p>
            <a:r>
              <a:rPr lang="en-US"/>
              <a:t>Coordinate damage assessment and recovery activities</a:t>
            </a:r>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p:txBody>
          <a:bodyPr/>
          <a:lstStyle/>
          <a:p>
            <a:r>
              <a:rPr lang="en-US"/>
              <a:t>Inter-Agency Coordination</a:t>
            </a:r>
          </a:p>
        </p:txBody>
      </p:sp>
      <p:sp>
        <p:nvSpPr>
          <p:cNvPr id="186371" name="Rectangle 3"/>
          <p:cNvSpPr>
            <a:spLocks noGrp="1" noChangeArrowheads="1"/>
          </p:cNvSpPr>
          <p:nvPr>
            <p:ph type="body" idx="1"/>
          </p:nvPr>
        </p:nvSpPr>
        <p:spPr/>
        <p:txBody>
          <a:bodyPr/>
          <a:lstStyle/>
          <a:p>
            <a:pPr>
              <a:buFont typeface="Wingdings" pitchFamily="2" charset="2"/>
              <a:buNone/>
            </a:pPr>
            <a:r>
              <a:rPr lang="en-US" b="1"/>
              <a:t>      Communication, Coordination and                 			Cooperation!</a:t>
            </a:r>
          </a:p>
          <a:p>
            <a:pPr>
              <a:buFont typeface="Wingdings" pitchFamily="2" charset="2"/>
              <a:buNone/>
            </a:pPr>
            <a:r>
              <a:rPr lang="en-US" b="1"/>
              <a:t>	</a:t>
            </a:r>
            <a:r>
              <a:rPr lang="en-US" sz="2800" b="1"/>
              <a:t>Between:</a:t>
            </a:r>
          </a:p>
          <a:p>
            <a:pPr lvl="2"/>
            <a:r>
              <a:rPr lang="en-US" sz="2800"/>
              <a:t>Disciplines</a:t>
            </a:r>
          </a:p>
          <a:p>
            <a:pPr lvl="2"/>
            <a:r>
              <a:rPr lang="en-US" sz="2800"/>
              <a:t>Jurisdictions</a:t>
            </a:r>
          </a:p>
          <a:p>
            <a:pPr lvl="2"/>
            <a:r>
              <a:rPr lang="en-US" sz="2800"/>
              <a:t>Different levels of government</a:t>
            </a:r>
          </a:p>
          <a:p>
            <a:pPr>
              <a:buFont typeface="Wingdings" pitchFamily="2" charset="2"/>
              <a:buNone/>
            </a:pPr>
            <a:endParaRPr lang="en-US" sz="2800"/>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p:txBody>
          <a:bodyPr/>
          <a:lstStyle/>
          <a:p>
            <a:r>
              <a:rPr lang="en-US" sz="4000"/>
              <a:t>Inter-Agency Groups and the EOC</a:t>
            </a:r>
          </a:p>
        </p:txBody>
      </p:sp>
      <p:sp>
        <p:nvSpPr>
          <p:cNvPr id="187395" name="Rectangle 3"/>
          <p:cNvSpPr>
            <a:spLocks noGrp="1" noChangeArrowheads="1"/>
          </p:cNvSpPr>
          <p:nvPr>
            <p:ph type="body" idx="1"/>
          </p:nvPr>
        </p:nvSpPr>
        <p:spPr/>
        <p:txBody>
          <a:bodyPr/>
          <a:lstStyle/>
          <a:p>
            <a:r>
              <a:rPr lang="en-US"/>
              <a:t>Agency representatives who have a vested interest in the response</a:t>
            </a:r>
          </a:p>
          <a:p>
            <a:r>
              <a:rPr lang="en-US"/>
              <a:t>Can provide information and insight for prudent decision-making</a:t>
            </a:r>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r>
              <a:rPr lang="en-US"/>
              <a:t>Mutual Aid in the EOC</a:t>
            </a:r>
          </a:p>
        </p:txBody>
      </p:sp>
      <p:sp>
        <p:nvSpPr>
          <p:cNvPr id="142339" name="Rectangle 3"/>
          <p:cNvSpPr>
            <a:spLocks noGrp="1" noChangeArrowheads="1"/>
          </p:cNvSpPr>
          <p:nvPr>
            <p:ph type="body" idx="1"/>
          </p:nvPr>
        </p:nvSpPr>
        <p:spPr/>
        <p:txBody>
          <a:bodyPr/>
          <a:lstStyle/>
          <a:p>
            <a:r>
              <a:rPr lang="en-US"/>
              <a:t>Formal Mutual Aid Systems in California:</a:t>
            </a:r>
          </a:p>
          <a:p>
            <a:pPr lvl="1"/>
            <a:r>
              <a:rPr lang="en-US"/>
              <a:t>Fire and Rescue</a:t>
            </a:r>
          </a:p>
          <a:p>
            <a:pPr lvl="1"/>
            <a:r>
              <a:rPr lang="en-US"/>
              <a:t>Law Enforcement</a:t>
            </a:r>
          </a:p>
          <a:p>
            <a:pPr lvl="1"/>
            <a:r>
              <a:rPr lang="en-US"/>
              <a:t>Medical/Health</a:t>
            </a:r>
          </a:p>
          <a:p>
            <a:pPr lvl="1"/>
            <a:r>
              <a:rPr lang="en-US"/>
              <a:t>Emergency Services</a:t>
            </a:r>
          </a:p>
          <a:p>
            <a:pPr lvl="1">
              <a:buFont typeface="Wingdings" pitchFamily="2" charset="2"/>
              <a:buNone/>
            </a:pPr>
            <a:endParaRPr lang="en-US"/>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lstStyle/>
          <a:p>
            <a:r>
              <a:rPr lang="en-US"/>
              <a:t>Mutual Aid in the EOC</a:t>
            </a:r>
          </a:p>
        </p:txBody>
      </p:sp>
      <p:sp>
        <p:nvSpPr>
          <p:cNvPr id="143363" name="Rectangle 3"/>
          <p:cNvSpPr>
            <a:spLocks noGrp="1" noChangeArrowheads="1"/>
          </p:cNvSpPr>
          <p:nvPr>
            <p:ph type="body" idx="1"/>
          </p:nvPr>
        </p:nvSpPr>
        <p:spPr/>
        <p:txBody>
          <a:bodyPr/>
          <a:lstStyle/>
          <a:p>
            <a:r>
              <a:rPr lang="en-US"/>
              <a:t>May operate outside the EOC through formal mutual aid channels, or</a:t>
            </a:r>
          </a:p>
          <a:p>
            <a:r>
              <a:rPr lang="en-US"/>
              <a:t>May be coordinated through the EOC</a:t>
            </a:r>
          </a:p>
          <a:p>
            <a:r>
              <a:rPr lang="en-US"/>
              <a:t>EOC must be kept informed of mutual aid status</a:t>
            </a:r>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91" name="Rectangle 7"/>
          <p:cNvSpPr>
            <a:spLocks noChangeArrowheads="1"/>
          </p:cNvSpPr>
          <p:nvPr>
            <p:ph type="body" idx="1"/>
          </p:nvPr>
        </p:nvSpPr>
        <p:spPr>
          <a:noFill/>
          <a:ln/>
        </p:spPr>
        <p:txBody>
          <a:bodyPr/>
          <a:lstStyle/>
          <a:p>
            <a:pPr algn="ctr">
              <a:buFont typeface="Wingdings" pitchFamily="2" charset="2"/>
              <a:buNone/>
            </a:pPr>
            <a:r>
              <a:rPr lang="en-US" sz="4400" b="1"/>
              <a:t>Chapter 5:</a:t>
            </a:r>
          </a:p>
          <a:p>
            <a:pPr algn="ctr">
              <a:buFont typeface="Wingdings" pitchFamily="2" charset="2"/>
              <a:buNone/>
            </a:pPr>
            <a:r>
              <a:rPr lang="en-US" sz="4400" b="1">
                <a:solidFill>
                  <a:schemeClr val="accent2"/>
                </a:solidFill>
              </a:rPr>
              <a:t>EOC Features at </a:t>
            </a:r>
          </a:p>
          <a:p>
            <a:pPr algn="ctr">
              <a:buFont typeface="Wingdings" pitchFamily="2" charset="2"/>
              <a:buNone/>
            </a:pPr>
            <a:r>
              <a:rPr lang="en-US" sz="4400" b="1">
                <a:solidFill>
                  <a:schemeClr val="accent2"/>
                </a:solidFill>
              </a:rPr>
              <a:t>Each SEMS Level</a:t>
            </a: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lstStyle/>
          <a:p>
            <a:r>
              <a:rPr lang="en-US"/>
              <a:t>Chapter Overview</a:t>
            </a:r>
          </a:p>
        </p:txBody>
      </p:sp>
      <p:sp>
        <p:nvSpPr>
          <p:cNvPr id="145411" name="Rectangle 3"/>
          <p:cNvSpPr>
            <a:spLocks noGrp="1" noChangeArrowheads="1"/>
          </p:cNvSpPr>
          <p:nvPr>
            <p:ph type="body" idx="1"/>
          </p:nvPr>
        </p:nvSpPr>
        <p:spPr/>
        <p:txBody>
          <a:bodyPr/>
          <a:lstStyle/>
          <a:p>
            <a:r>
              <a:rPr lang="en-US" sz="2800"/>
              <a:t>This chapter is subdivided into four sections</a:t>
            </a:r>
          </a:p>
          <a:p>
            <a:r>
              <a:rPr lang="en-US" sz="2800"/>
              <a:t>Each section describes both common and varying features of EOCs and the following SEMS levels:</a:t>
            </a:r>
          </a:p>
          <a:p>
            <a:pPr lvl="1"/>
            <a:r>
              <a:rPr lang="en-US" sz="2400"/>
              <a:t>Local Government</a:t>
            </a:r>
          </a:p>
          <a:p>
            <a:pPr lvl="1"/>
            <a:r>
              <a:rPr lang="en-US" sz="2400"/>
              <a:t>Operational Area</a:t>
            </a:r>
          </a:p>
          <a:p>
            <a:pPr lvl="1"/>
            <a:r>
              <a:rPr lang="en-US" sz="2400"/>
              <a:t>Region</a:t>
            </a:r>
          </a:p>
          <a:p>
            <a:pPr lvl="1"/>
            <a:r>
              <a:rPr lang="en-US" sz="2400"/>
              <a:t>State</a:t>
            </a: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p:cNvSpPr>
            <a:spLocks noGrp="1" noChangeArrowheads="1"/>
          </p:cNvSpPr>
          <p:nvPr>
            <p:ph type="title"/>
          </p:nvPr>
        </p:nvSpPr>
        <p:spPr/>
        <p:txBody>
          <a:bodyPr/>
          <a:lstStyle/>
          <a:p>
            <a:r>
              <a:rPr lang="en-US" sz="4000"/>
              <a:t>EOCs at each SEMS Level of Response</a:t>
            </a:r>
          </a:p>
        </p:txBody>
      </p:sp>
      <p:grpSp>
        <p:nvGrpSpPr>
          <p:cNvPr id="289796" name="Group 26"/>
          <p:cNvGrpSpPr>
            <a:grpSpLocks noChangeAspect="1"/>
          </p:cNvGrpSpPr>
          <p:nvPr/>
        </p:nvGrpSpPr>
        <p:grpSpPr bwMode="auto">
          <a:xfrm>
            <a:off x="1981200" y="1981200"/>
            <a:ext cx="5105400" cy="4354513"/>
            <a:chOff x="5572" y="3780"/>
            <a:chExt cx="3060" cy="2610"/>
          </a:xfrm>
        </p:grpSpPr>
        <p:sp>
          <p:nvSpPr>
            <p:cNvPr id="289797" name="AutoShape 27"/>
            <p:cNvSpPr>
              <a:spLocks noChangeAspect="1" noChangeArrowheads="1"/>
            </p:cNvSpPr>
            <p:nvPr/>
          </p:nvSpPr>
          <p:spPr bwMode="auto">
            <a:xfrm>
              <a:off x="5572" y="3780"/>
              <a:ext cx="3060" cy="2610"/>
            </a:xfrm>
            <a:prstGeom prst="rect">
              <a:avLst/>
            </a:prstGeom>
            <a:noFill/>
            <a:ln w="9525">
              <a:noFill/>
              <a:miter lim="800000"/>
              <a:headEnd/>
              <a:tailEnd/>
            </a:ln>
          </p:spPr>
          <p:txBody>
            <a:bodyPr/>
            <a:lstStyle/>
            <a:p>
              <a:endParaRPr lang="en-US"/>
            </a:p>
          </p:txBody>
        </p:sp>
        <p:sp>
          <p:nvSpPr>
            <p:cNvPr id="289798" name="Text Box 28"/>
            <p:cNvSpPr txBox="1">
              <a:spLocks noChangeArrowheads="1"/>
            </p:cNvSpPr>
            <p:nvPr/>
          </p:nvSpPr>
          <p:spPr bwMode="auto">
            <a:xfrm>
              <a:off x="6532" y="3780"/>
              <a:ext cx="1200" cy="360"/>
            </a:xfrm>
            <a:prstGeom prst="rect">
              <a:avLst/>
            </a:prstGeom>
            <a:solidFill>
              <a:srgbClr val="CC99FF"/>
            </a:solidFill>
            <a:ln w="9525">
              <a:solidFill>
                <a:srgbClr val="000000"/>
              </a:solidFill>
              <a:miter lim="800000"/>
              <a:headEnd/>
              <a:tailEnd/>
            </a:ln>
          </p:spPr>
          <p:txBody>
            <a:bodyPr/>
            <a:lstStyle/>
            <a:p>
              <a:pPr algn="ctr"/>
              <a:r>
                <a:rPr lang="en-US" b="1"/>
                <a:t>State EOC (SOC)</a:t>
              </a:r>
            </a:p>
          </p:txBody>
        </p:sp>
        <p:sp>
          <p:nvSpPr>
            <p:cNvPr id="289799" name="Text Box 29"/>
            <p:cNvSpPr txBox="1">
              <a:spLocks noChangeArrowheads="1"/>
            </p:cNvSpPr>
            <p:nvPr/>
          </p:nvSpPr>
          <p:spPr bwMode="auto">
            <a:xfrm>
              <a:off x="6532" y="4320"/>
              <a:ext cx="1200" cy="360"/>
            </a:xfrm>
            <a:prstGeom prst="rect">
              <a:avLst/>
            </a:prstGeom>
            <a:solidFill>
              <a:srgbClr val="CC99FF"/>
            </a:solidFill>
            <a:ln w="9525">
              <a:solidFill>
                <a:srgbClr val="000000"/>
              </a:solidFill>
              <a:miter lim="800000"/>
              <a:headEnd/>
              <a:tailEnd/>
            </a:ln>
          </p:spPr>
          <p:txBody>
            <a:bodyPr/>
            <a:lstStyle/>
            <a:p>
              <a:pPr algn="ctr"/>
              <a:r>
                <a:rPr lang="en-US" b="1"/>
                <a:t>Region EOC (REOC)</a:t>
              </a:r>
            </a:p>
          </p:txBody>
        </p:sp>
        <p:sp>
          <p:nvSpPr>
            <p:cNvPr id="289800" name="Text Box 30"/>
            <p:cNvSpPr txBox="1">
              <a:spLocks noChangeArrowheads="1"/>
            </p:cNvSpPr>
            <p:nvPr/>
          </p:nvSpPr>
          <p:spPr bwMode="auto">
            <a:xfrm>
              <a:off x="6532" y="5400"/>
              <a:ext cx="1200" cy="360"/>
            </a:xfrm>
            <a:prstGeom prst="rect">
              <a:avLst/>
            </a:prstGeom>
            <a:solidFill>
              <a:srgbClr val="CC99FF"/>
            </a:solidFill>
            <a:ln w="9525">
              <a:solidFill>
                <a:srgbClr val="000000"/>
              </a:solidFill>
              <a:miter lim="800000"/>
              <a:headEnd/>
              <a:tailEnd/>
            </a:ln>
          </p:spPr>
          <p:txBody>
            <a:bodyPr/>
            <a:lstStyle/>
            <a:p>
              <a:pPr algn="ctr"/>
              <a:r>
                <a:rPr lang="en-US" b="1"/>
                <a:t>Local Governmnt EOC</a:t>
              </a:r>
              <a:endParaRPr lang="en-US"/>
            </a:p>
          </p:txBody>
        </p:sp>
        <p:sp>
          <p:nvSpPr>
            <p:cNvPr id="289801" name="Text Box 31"/>
            <p:cNvSpPr txBox="1">
              <a:spLocks noChangeArrowheads="1"/>
            </p:cNvSpPr>
            <p:nvPr/>
          </p:nvSpPr>
          <p:spPr bwMode="auto">
            <a:xfrm>
              <a:off x="6532" y="4860"/>
              <a:ext cx="1200" cy="360"/>
            </a:xfrm>
            <a:prstGeom prst="rect">
              <a:avLst/>
            </a:prstGeom>
            <a:solidFill>
              <a:srgbClr val="CC99FF"/>
            </a:solidFill>
            <a:ln w="9525">
              <a:solidFill>
                <a:srgbClr val="000000"/>
              </a:solidFill>
              <a:miter lim="800000"/>
              <a:headEnd/>
              <a:tailEnd/>
            </a:ln>
          </p:spPr>
          <p:txBody>
            <a:bodyPr/>
            <a:lstStyle/>
            <a:p>
              <a:pPr algn="ctr"/>
              <a:r>
                <a:rPr lang="en-US" b="1"/>
                <a:t>Operational Area EOC</a:t>
              </a:r>
              <a:endParaRPr lang="en-US"/>
            </a:p>
          </p:txBody>
        </p:sp>
        <p:sp>
          <p:nvSpPr>
            <p:cNvPr id="289802" name="Text Box 32"/>
            <p:cNvSpPr txBox="1">
              <a:spLocks noChangeArrowheads="1"/>
            </p:cNvSpPr>
            <p:nvPr/>
          </p:nvSpPr>
          <p:spPr bwMode="auto">
            <a:xfrm>
              <a:off x="6532" y="5940"/>
              <a:ext cx="1200" cy="360"/>
            </a:xfrm>
            <a:prstGeom prst="rect">
              <a:avLst/>
            </a:prstGeom>
            <a:solidFill>
              <a:srgbClr val="CC99FF"/>
            </a:solidFill>
            <a:ln w="9525">
              <a:solidFill>
                <a:srgbClr val="000000"/>
              </a:solidFill>
              <a:miter lim="800000"/>
              <a:headEnd/>
              <a:tailEnd/>
            </a:ln>
          </p:spPr>
          <p:txBody>
            <a:bodyPr/>
            <a:lstStyle/>
            <a:p>
              <a:pPr algn="ctr"/>
              <a:r>
                <a:rPr lang="en-US" b="1"/>
                <a:t>Field ICP</a:t>
              </a:r>
            </a:p>
          </p:txBody>
        </p:sp>
        <p:sp>
          <p:nvSpPr>
            <p:cNvPr id="289803" name="Line 33"/>
            <p:cNvSpPr>
              <a:spLocks noChangeShapeType="1"/>
            </p:cNvSpPr>
            <p:nvPr/>
          </p:nvSpPr>
          <p:spPr bwMode="auto">
            <a:xfrm flipV="1">
              <a:off x="7072" y="5760"/>
              <a:ext cx="1" cy="180"/>
            </a:xfrm>
            <a:prstGeom prst="line">
              <a:avLst/>
            </a:prstGeom>
            <a:noFill/>
            <a:ln w="9525">
              <a:solidFill>
                <a:srgbClr val="000000"/>
              </a:solidFill>
              <a:round/>
              <a:headEnd/>
              <a:tailEnd type="triangle" w="med" len="med"/>
            </a:ln>
          </p:spPr>
          <p:txBody>
            <a:bodyPr/>
            <a:lstStyle/>
            <a:p>
              <a:endParaRPr lang="en-US"/>
            </a:p>
          </p:txBody>
        </p:sp>
        <p:sp>
          <p:nvSpPr>
            <p:cNvPr id="289804" name="Line 34"/>
            <p:cNvSpPr>
              <a:spLocks noChangeShapeType="1"/>
            </p:cNvSpPr>
            <p:nvPr/>
          </p:nvSpPr>
          <p:spPr bwMode="auto">
            <a:xfrm flipV="1">
              <a:off x="7072" y="5220"/>
              <a:ext cx="1" cy="180"/>
            </a:xfrm>
            <a:prstGeom prst="line">
              <a:avLst/>
            </a:prstGeom>
            <a:noFill/>
            <a:ln w="9525">
              <a:solidFill>
                <a:srgbClr val="000000"/>
              </a:solidFill>
              <a:round/>
              <a:headEnd/>
              <a:tailEnd type="triangle" w="med" len="med"/>
            </a:ln>
          </p:spPr>
          <p:txBody>
            <a:bodyPr/>
            <a:lstStyle/>
            <a:p>
              <a:endParaRPr lang="en-US"/>
            </a:p>
          </p:txBody>
        </p:sp>
        <p:sp>
          <p:nvSpPr>
            <p:cNvPr id="289805" name="Line 35"/>
            <p:cNvSpPr>
              <a:spLocks noChangeShapeType="1"/>
            </p:cNvSpPr>
            <p:nvPr/>
          </p:nvSpPr>
          <p:spPr bwMode="auto">
            <a:xfrm flipV="1">
              <a:off x="7072" y="4680"/>
              <a:ext cx="1" cy="180"/>
            </a:xfrm>
            <a:prstGeom prst="line">
              <a:avLst/>
            </a:prstGeom>
            <a:noFill/>
            <a:ln w="9525">
              <a:solidFill>
                <a:srgbClr val="000000"/>
              </a:solidFill>
              <a:round/>
              <a:headEnd/>
              <a:tailEnd type="triangle" w="med" len="med"/>
            </a:ln>
          </p:spPr>
          <p:txBody>
            <a:bodyPr/>
            <a:lstStyle/>
            <a:p>
              <a:endParaRPr lang="en-US"/>
            </a:p>
          </p:txBody>
        </p:sp>
        <p:sp>
          <p:nvSpPr>
            <p:cNvPr id="289806" name="Line 36"/>
            <p:cNvSpPr>
              <a:spLocks noChangeShapeType="1"/>
            </p:cNvSpPr>
            <p:nvPr/>
          </p:nvSpPr>
          <p:spPr bwMode="auto">
            <a:xfrm flipV="1">
              <a:off x="7072" y="4140"/>
              <a:ext cx="1" cy="180"/>
            </a:xfrm>
            <a:prstGeom prst="line">
              <a:avLst/>
            </a:prstGeom>
            <a:noFill/>
            <a:ln w="9525">
              <a:solidFill>
                <a:srgbClr val="000000"/>
              </a:solidFill>
              <a:round/>
              <a:headEnd/>
              <a:tailEnd type="triangle" w="med" len="med"/>
            </a:ln>
          </p:spPr>
          <p:txBody>
            <a:bodyPr/>
            <a:lstStyle/>
            <a:p>
              <a:endParaRPr lang="en-US"/>
            </a:p>
          </p:txBody>
        </p:sp>
      </p:gr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a:lstStyle/>
          <a:p>
            <a:r>
              <a:rPr lang="en-US" sz="4800"/>
              <a:t>Local Government EOC</a:t>
            </a:r>
          </a:p>
        </p:txBody>
      </p:sp>
      <p:sp>
        <p:nvSpPr>
          <p:cNvPr id="146435" name="Rectangle 3"/>
          <p:cNvSpPr>
            <a:spLocks noGrp="1" noChangeArrowheads="1"/>
          </p:cNvSpPr>
          <p:nvPr>
            <p:ph type="body" idx="1"/>
          </p:nvPr>
        </p:nvSpPr>
        <p:spPr/>
        <p:txBody>
          <a:bodyPr/>
          <a:lstStyle/>
          <a:p>
            <a:r>
              <a:rPr lang="en-US" sz="2800"/>
              <a:t>Local governments are:</a:t>
            </a:r>
          </a:p>
          <a:p>
            <a:pPr lvl="1"/>
            <a:r>
              <a:rPr lang="en-US" sz="2400"/>
              <a:t>Cities, counties and special districts</a:t>
            </a:r>
          </a:p>
          <a:p>
            <a:r>
              <a:rPr lang="en-US" sz="2800"/>
              <a:t>What does the Local Government EOC do?	</a:t>
            </a:r>
          </a:p>
          <a:p>
            <a:pPr lvl="1"/>
            <a:r>
              <a:rPr lang="en-US" sz="2400"/>
              <a:t>Centralized Emergency Management</a:t>
            </a:r>
          </a:p>
          <a:p>
            <a:pPr lvl="1"/>
            <a:r>
              <a:rPr lang="en-US" sz="2400"/>
              <a:t>Serves the need of the jurisdiction or special district</a:t>
            </a:r>
          </a:p>
          <a:p>
            <a:pPr lvl="1"/>
            <a:r>
              <a:rPr lang="en-US" sz="2400"/>
              <a:t>Coordinates with other governments and the Operational Area EOC</a:t>
            </a:r>
          </a:p>
          <a:p>
            <a:pPr lvl="1"/>
            <a:endParaRPr lang="en-US" sz="2400"/>
          </a:p>
          <a:p>
            <a:pPr lvl="1"/>
            <a:endParaRPr lang="en-US" sz="2400"/>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r>
              <a:rPr lang="en-US"/>
              <a:t>To Comply with SEMS…</a:t>
            </a:r>
          </a:p>
        </p:txBody>
      </p:sp>
      <p:sp>
        <p:nvSpPr>
          <p:cNvPr id="147459" name="Rectangle 3"/>
          <p:cNvSpPr>
            <a:spLocks noGrp="1" noChangeArrowheads="1"/>
          </p:cNvSpPr>
          <p:nvPr>
            <p:ph type="body" idx="1"/>
          </p:nvPr>
        </p:nvSpPr>
        <p:spPr/>
        <p:txBody>
          <a:bodyPr/>
          <a:lstStyle/>
          <a:p>
            <a:r>
              <a:rPr lang="en-US"/>
              <a:t>Local Government EOCs must:</a:t>
            </a:r>
          </a:p>
          <a:p>
            <a:pPr lvl="1"/>
            <a:r>
              <a:rPr lang="en-US"/>
              <a:t>Use all SEMS functions as needed</a:t>
            </a:r>
          </a:p>
          <a:p>
            <a:pPr lvl="1"/>
            <a:r>
              <a:rPr lang="en-US"/>
              <a:t>Comply with SEMS regulations</a:t>
            </a:r>
          </a:p>
          <a:p>
            <a:pPr lvl="1"/>
            <a:r>
              <a:rPr lang="en-US"/>
              <a:t>Use existing fire and law enforcement mutual aid systems</a:t>
            </a:r>
          </a:p>
          <a:p>
            <a:pPr lvl="1"/>
            <a:r>
              <a:rPr lang="en-US"/>
              <a:t>Practice inter-agency coordination</a:t>
            </a:r>
          </a:p>
          <a:p>
            <a:pPr lvl="1"/>
            <a:r>
              <a:rPr lang="en-US"/>
              <a:t>Establish communication with the field level and DOCs (if used)</a:t>
            </a:r>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p:txBody>
          <a:bodyPr/>
          <a:lstStyle/>
          <a:p>
            <a:r>
              <a:rPr lang="en-US" sz="4000"/>
              <a:t>Role of the Department Operations Center (DOC)</a:t>
            </a:r>
          </a:p>
        </p:txBody>
      </p:sp>
      <p:sp>
        <p:nvSpPr>
          <p:cNvPr id="190467" name="Rectangle 3"/>
          <p:cNvSpPr>
            <a:spLocks noGrp="1" noChangeArrowheads="1"/>
          </p:cNvSpPr>
          <p:nvPr>
            <p:ph type="body" idx="1"/>
          </p:nvPr>
        </p:nvSpPr>
        <p:spPr/>
        <p:txBody>
          <a:bodyPr/>
          <a:lstStyle/>
          <a:p>
            <a:r>
              <a:rPr lang="en-US"/>
              <a:t>Facility used by a single discipline (i.e. Department of Motor Vehicles)</a:t>
            </a:r>
          </a:p>
          <a:p>
            <a:r>
              <a:rPr lang="en-US"/>
              <a:t>Manages the field response for that discipline only</a:t>
            </a:r>
          </a:p>
          <a:p>
            <a:r>
              <a:rPr lang="en-US"/>
              <a:t>Coordinates with the jurisdiction’s EOC</a:t>
            </a:r>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r>
              <a:rPr lang="en-US" sz="4000"/>
              <a:t>Five SEMS Functions in the Local Government EOC</a:t>
            </a:r>
          </a:p>
        </p:txBody>
      </p:sp>
      <p:sp>
        <p:nvSpPr>
          <p:cNvPr id="191491" name="Rectangle 3"/>
          <p:cNvSpPr>
            <a:spLocks noGrp="1" noChangeArrowheads="1"/>
          </p:cNvSpPr>
          <p:nvPr>
            <p:ph type="body" idx="1"/>
          </p:nvPr>
        </p:nvSpPr>
        <p:spPr/>
        <p:txBody>
          <a:bodyPr/>
          <a:lstStyle/>
          <a:p>
            <a:r>
              <a:rPr lang="en-US"/>
              <a:t>Management</a:t>
            </a:r>
          </a:p>
          <a:p>
            <a:pPr lvl="1"/>
            <a:r>
              <a:rPr lang="en-US"/>
              <a:t>Establishes overall policy and determines operational priorities</a:t>
            </a:r>
          </a:p>
          <a:p>
            <a:r>
              <a:rPr lang="en-US"/>
              <a:t>Operations</a:t>
            </a:r>
          </a:p>
          <a:p>
            <a:pPr lvl="1"/>
            <a:r>
              <a:rPr lang="en-US"/>
              <a:t>Implements the EOC Action Plan</a:t>
            </a:r>
          </a:p>
          <a:p>
            <a:endParaRPr lang="en-US"/>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p:txBody>
          <a:bodyPr/>
          <a:lstStyle/>
          <a:p>
            <a:r>
              <a:rPr lang="en-US" sz="4000"/>
              <a:t>Five SEMS Functions in the Local Government EOC (con’t.)</a:t>
            </a:r>
          </a:p>
        </p:txBody>
      </p:sp>
      <p:sp>
        <p:nvSpPr>
          <p:cNvPr id="192515" name="Rectangle 3"/>
          <p:cNvSpPr>
            <a:spLocks noGrp="1" noChangeArrowheads="1"/>
          </p:cNvSpPr>
          <p:nvPr>
            <p:ph type="body" idx="1"/>
          </p:nvPr>
        </p:nvSpPr>
        <p:spPr/>
        <p:txBody>
          <a:bodyPr/>
          <a:lstStyle/>
          <a:p>
            <a:r>
              <a:rPr lang="en-US"/>
              <a:t>Planning/Intelligence</a:t>
            </a:r>
          </a:p>
          <a:p>
            <a:pPr lvl="1"/>
            <a:r>
              <a:rPr lang="en-US"/>
              <a:t>Collects, analyzes and distributes information</a:t>
            </a:r>
          </a:p>
          <a:p>
            <a:pPr lvl="1"/>
            <a:r>
              <a:rPr lang="en-US"/>
              <a:t>Facilitates the Action Planning Process</a:t>
            </a:r>
          </a:p>
          <a:p>
            <a:pPr lvl="1"/>
            <a:r>
              <a:rPr lang="en-US"/>
              <a:t>Develops and distributes the EOC Action Plan</a:t>
            </a:r>
          </a:p>
          <a:p>
            <a:r>
              <a:rPr lang="en-US"/>
              <a:t>Logistics</a:t>
            </a:r>
          </a:p>
          <a:p>
            <a:pPr lvl="1"/>
            <a:r>
              <a:rPr lang="en-US"/>
              <a:t>Provides supplies, services, personnel, facilities and equipment, in support of the response</a:t>
            </a:r>
          </a:p>
          <a:p>
            <a:endParaRPr lang="en-US"/>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p:txBody>
          <a:bodyPr/>
          <a:lstStyle/>
          <a:p>
            <a:r>
              <a:rPr lang="en-US" sz="4000"/>
              <a:t>Five SEMS Functions in the Local Government EOC (con’t.)</a:t>
            </a:r>
          </a:p>
        </p:txBody>
      </p:sp>
      <p:sp>
        <p:nvSpPr>
          <p:cNvPr id="193539" name="Rectangle 3"/>
          <p:cNvSpPr>
            <a:spLocks noGrp="1" noChangeArrowheads="1"/>
          </p:cNvSpPr>
          <p:nvPr>
            <p:ph type="body" idx="1"/>
          </p:nvPr>
        </p:nvSpPr>
        <p:spPr/>
        <p:txBody>
          <a:bodyPr/>
          <a:lstStyle/>
          <a:p>
            <a:r>
              <a:rPr lang="en-US"/>
              <a:t>Finance/Administration</a:t>
            </a:r>
          </a:p>
          <a:p>
            <a:pPr lvl="1"/>
            <a:r>
              <a:rPr lang="en-US"/>
              <a:t>Provides for time-keeping, cost accounting and financial record-keeping during the response</a:t>
            </a:r>
          </a:p>
          <a:p>
            <a:pPr lvl="1"/>
            <a:r>
              <a:rPr lang="en-US"/>
              <a:t>Oversees fiscal recovery activities</a:t>
            </a:r>
          </a:p>
          <a:p>
            <a:endParaRPr lang="en-US"/>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p:txBody>
          <a:bodyPr/>
          <a:lstStyle/>
          <a:p>
            <a:r>
              <a:rPr lang="en-US" sz="4000"/>
              <a:t>Organizing Staff Within the EOC</a:t>
            </a:r>
          </a:p>
        </p:txBody>
      </p:sp>
      <p:sp>
        <p:nvSpPr>
          <p:cNvPr id="194563" name="Rectangle 3"/>
          <p:cNvSpPr>
            <a:spLocks noGrp="1" noChangeArrowheads="1"/>
          </p:cNvSpPr>
          <p:nvPr>
            <p:ph type="body" idx="1"/>
          </p:nvPr>
        </p:nvSpPr>
        <p:spPr>
          <a:xfrm>
            <a:off x="457200" y="1981200"/>
            <a:ext cx="4800600" cy="4114800"/>
          </a:xfrm>
        </p:spPr>
        <p:txBody>
          <a:bodyPr/>
          <a:lstStyle/>
          <a:p>
            <a:pPr>
              <a:lnSpc>
                <a:spcPct val="90000"/>
              </a:lnSpc>
            </a:pPr>
            <a:r>
              <a:rPr lang="en-US" sz="2800"/>
              <a:t>Effectively promotes:</a:t>
            </a:r>
          </a:p>
          <a:p>
            <a:pPr lvl="1">
              <a:lnSpc>
                <a:spcPct val="90000"/>
              </a:lnSpc>
            </a:pPr>
            <a:r>
              <a:rPr lang="en-US" sz="2400"/>
              <a:t>Efficient tasking</a:t>
            </a:r>
          </a:p>
          <a:p>
            <a:pPr lvl="1">
              <a:lnSpc>
                <a:spcPct val="90000"/>
              </a:lnSpc>
            </a:pPr>
            <a:r>
              <a:rPr lang="en-US" sz="2400"/>
              <a:t>Proper span of control</a:t>
            </a:r>
          </a:p>
          <a:p>
            <a:pPr lvl="1">
              <a:lnSpc>
                <a:spcPct val="90000"/>
              </a:lnSpc>
            </a:pPr>
            <a:r>
              <a:rPr lang="en-US" sz="2400"/>
              <a:t>Appropriate lines of authority</a:t>
            </a:r>
          </a:p>
          <a:p>
            <a:pPr>
              <a:lnSpc>
                <a:spcPct val="90000"/>
              </a:lnSpc>
            </a:pPr>
            <a:r>
              <a:rPr lang="en-US" sz="2800"/>
              <a:t>Recommended Hierarchy:</a:t>
            </a:r>
          </a:p>
          <a:p>
            <a:pPr lvl="1">
              <a:lnSpc>
                <a:spcPct val="90000"/>
              </a:lnSpc>
            </a:pPr>
            <a:r>
              <a:rPr lang="en-US" sz="2400"/>
              <a:t>Section</a:t>
            </a:r>
          </a:p>
          <a:p>
            <a:pPr lvl="1">
              <a:lnSpc>
                <a:spcPct val="90000"/>
              </a:lnSpc>
            </a:pPr>
            <a:r>
              <a:rPr lang="en-US" sz="2400"/>
              <a:t>Branch</a:t>
            </a:r>
          </a:p>
          <a:p>
            <a:pPr lvl="1">
              <a:lnSpc>
                <a:spcPct val="90000"/>
              </a:lnSpc>
            </a:pPr>
            <a:r>
              <a:rPr lang="en-US" sz="2400"/>
              <a:t>Group</a:t>
            </a:r>
          </a:p>
          <a:p>
            <a:pPr lvl="1">
              <a:lnSpc>
                <a:spcPct val="90000"/>
              </a:lnSpc>
            </a:pPr>
            <a:r>
              <a:rPr lang="en-US" sz="2400"/>
              <a:t>Unit	</a:t>
            </a:r>
          </a:p>
          <a:p>
            <a:pPr lvl="1">
              <a:lnSpc>
                <a:spcPct val="90000"/>
              </a:lnSpc>
            </a:pPr>
            <a:endParaRPr lang="en-US" sz="2400"/>
          </a:p>
          <a:p>
            <a:pPr lvl="1">
              <a:lnSpc>
                <a:spcPct val="90000"/>
              </a:lnSpc>
              <a:buFont typeface="Wingdings" pitchFamily="2" charset="2"/>
              <a:buNone/>
            </a:pPr>
            <a:endParaRPr lang="en-US" sz="2400"/>
          </a:p>
        </p:txBody>
      </p:sp>
      <p:sp>
        <p:nvSpPr>
          <p:cNvPr id="194564" name="Text Box 4"/>
          <p:cNvSpPr txBox="1">
            <a:spLocks noChangeArrowheads="1"/>
          </p:cNvSpPr>
          <p:nvPr/>
        </p:nvSpPr>
        <p:spPr bwMode="auto">
          <a:xfrm>
            <a:off x="5257800" y="1828800"/>
            <a:ext cx="3048000" cy="366713"/>
          </a:xfrm>
          <a:prstGeom prst="rect">
            <a:avLst/>
          </a:prstGeom>
          <a:noFill/>
          <a:ln w="9525">
            <a:noFill/>
            <a:miter lim="800000"/>
            <a:headEnd/>
            <a:tailEnd/>
          </a:ln>
          <a:effectLst/>
        </p:spPr>
        <p:txBody>
          <a:bodyPr>
            <a:spAutoFit/>
          </a:bodyPr>
          <a:lstStyle/>
          <a:p>
            <a:pPr>
              <a:spcBef>
                <a:spcPct val="50000"/>
              </a:spcBef>
            </a:pPr>
            <a:endParaRPr lang="en-US"/>
          </a:p>
        </p:txBody>
      </p:sp>
      <p:sp>
        <p:nvSpPr>
          <p:cNvPr id="194565" name="Text Box 5"/>
          <p:cNvSpPr txBox="1">
            <a:spLocks noChangeArrowheads="1"/>
          </p:cNvSpPr>
          <p:nvPr/>
        </p:nvSpPr>
        <p:spPr bwMode="auto">
          <a:xfrm>
            <a:off x="5410200" y="1905000"/>
            <a:ext cx="2971800" cy="366713"/>
          </a:xfrm>
          <a:prstGeom prst="rect">
            <a:avLst/>
          </a:prstGeom>
          <a:noFill/>
          <a:ln w="9525">
            <a:noFill/>
            <a:miter lim="800000"/>
            <a:headEnd/>
            <a:tailEnd/>
          </a:ln>
          <a:effectLst/>
        </p:spPr>
        <p:txBody>
          <a:bodyPr>
            <a:spAutoFit/>
          </a:bodyPr>
          <a:lstStyle/>
          <a:p>
            <a:pPr>
              <a:spcBef>
                <a:spcPct val="50000"/>
              </a:spcBef>
            </a:pPr>
            <a:endParaRPr lang="en-US"/>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p:txBody>
          <a:bodyPr/>
          <a:lstStyle/>
          <a:p>
            <a:r>
              <a:rPr lang="en-US" sz="4000"/>
              <a:t>Organization Functions in the EOC</a:t>
            </a:r>
          </a:p>
        </p:txBody>
      </p:sp>
      <p:sp>
        <p:nvSpPr>
          <p:cNvPr id="195587" name="Rectangle 3"/>
          <p:cNvSpPr>
            <a:spLocks noGrp="1" noChangeArrowheads="1"/>
          </p:cNvSpPr>
          <p:nvPr>
            <p:ph type="body" idx="1"/>
          </p:nvPr>
        </p:nvSpPr>
        <p:spPr/>
        <p:txBody>
          <a:bodyPr/>
          <a:lstStyle/>
          <a:p>
            <a:r>
              <a:rPr lang="en-US"/>
              <a:t>Slide 13</a:t>
            </a:r>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p:txBody>
          <a:bodyPr/>
          <a:lstStyle/>
          <a:p>
            <a:r>
              <a:rPr lang="en-US"/>
              <a:t>EOC Staffing Progression</a:t>
            </a:r>
          </a:p>
        </p:txBody>
      </p:sp>
      <p:sp>
        <p:nvSpPr>
          <p:cNvPr id="196611" name="Rectangle 3"/>
          <p:cNvSpPr>
            <a:spLocks noGrp="1" noChangeArrowheads="1"/>
          </p:cNvSpPr>
          <p:nvPr>
            <p:ph type="body" idx="1"/>
          </p:nvPr>
        </p:nvSpPr>
        <p:spPr/>
        <p:txBody>
          <a:bodyPr/>
          <a:lstStyle/>
          <a:p>
            <a:r>
              <a:rPr lang="en-US"/>
              <a:t>Activation/Initial Operational Period</a:t>
            </a:r>
          </a:p>
          <a:p>
            <a:pPr lvl="1"/>
            <a:r>
              <a:rPr lang="en-US"/>
              <a:t>EOC Director, Section Coordinators as needed</a:t>
            </a:r>
          </a:p>
          <a:p>
            <a:pPr lvl="1"/>
            <a:r>
              <a:rPr lang="en-US"/>
              <a:t>Information gathering</a:t>
            </a:r>
          </a:p>
          <a:p>
            <a:pPr lvl="1"/>
            <a:r>
              <a:rPr lang="en-US"/>
              <a:t>Further determination of staffing needs</a:t>
            </a:r>
          </a:p>
          <a:p>
            <a:pPr lvl="1"/>
            <a:r>
              <a:rPr lang="en-US"/>
              <a:t>Initial support to field elements</a:t>
            </a:r>
          </a:p>
          <a:p>
            <a:pPr lvl="1"/>
            <a:endParaRPr lang="en-US"/>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p:txBody>
          <a:bodyPr/>
          <a:lstStyle/>
          <a:p>
            <a:r>
              <a:rPr lang="en-US" sz="4000"/>
              <a:t>EOC Staffing Progression (con’t.)</a:t>
            </a:r>
          </a:p>
        </p:txBody>
      </p:sp>
      <p:sp>
        <p:nvSpPr>
          <p:cNvPr id="197635" name="Rectangle 3"/>
          <p:cNvSpPr>
            <a:spLocks noGrp="1" noChangeArrowheads="1"/>
          </p:cNvSpPr>
          <p:nvPr>
            <p:ph type="body" idx="1"/>
          </p:nvPr>
        </p:nvSpPr>
        <p:spPr/>
        <p:txBody>
          <a:bodyPr/>
          <a:lstStyle/>
          <a:p>
            <a:r>
              <a:rPr lang="en-US"/>
              <a:t>Second Operational Period</a:t>
            </a:r>
          </a:p>
          <a:p>
            <a:pPr lvl="1"/>
            <a:r>
              <a:rPr lang="en-US"/>
              <a:t>Additional Management Staff as needed</a:t>
            </a:r>
          </a:p>
          <a:p>
            <a:pPr lvl="1"/>
            <a:r>
              <a:rPr lang="en-US"/>
              <a:t>Branches / Unties established in Operations, Planning/Intelligence and Logistics</a:t>
            </a:r>
          </a:p>
          <a:p>
            <a:pPr lvl="1"/>
            <a:r>
              <a:rPr lang="en-US"/>
              <a:t>Cost / Time-keeping Units established in Finance/Administration</a:t>
            </a:r>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p:txBody>
          <a:bodyPr/>
          <a:lstStyle/>
          <a:p>
            <a:r>
              <a:rPr lang="en-US" sz="4000"/>
              <a:t>EOC Staffing Progression (con’t.)</a:t>
            </a:r>
          </a:p>
        </p:txBody>
      </p:sp>
      <p:sp>
        <p:nvSpPr>
          <p:cNvPr id="198659" name="Rectangle 3"/>
          <p:cNvSpPr>
            <a:spLocks noGrp="1" noChangeArrowheads="1"/>
          </p:cNvSpPr>
          <p:nvPr>
            <p:ph type="body" idx="1"/>
          </p:nvPr>
        </p:nvSpPr>
        <p:spPr/>
        <p:txBody>
          <a:bodyPr/>
          <a:lstStyle/>
          <a:p>
            <a:r>
              <a:rPr lang="en-US" sz="2800"/>
              <a:t>Sustained Periods</a:t>
            </a:r>
          </a:p>
          <a:p>
            <a:pPr lvl="1"/>
            <a:r>
              <a:rPr lang="en-US" sz="2400" u="sng"/>
              <a:t>All </a:t>
            </a:r>
            <a:r>
              <a:rPr lang="en-US" sz="2400"/>
              <a:t>SEMS functions staffed as required</a:t>
            </a:r>
          </a:p>
          <a:p>
            <a:pPr lvl="1"/>
            <a:r>
              <a:rPr lang="en-US" sz="2400"/>
              <a:t>Relief schedules maintained</a:t>
            </a:r>
          </a:p>
          <a:p>
            <a:r>
              <a:rPr lang="en-US" sz="2800"/>
              <a:t>Demobilization</a:t>
            </a:r>
          </a:p>
          <a:p>
            <a:pPr lvl="1"/>
            <a:r>
              <a:rPr lang="en-US" sz="2400"/>
              <a:t>Determined by field support needs</a:t>
            </a:r>
          </a:p>
          <a:p>
            <a:pPr lvl="1"/>
            <a:r>
              <a:rPr lang="en-US" sz="2400"/>
              <a:t>“Response Operations” diminish</a:t>
            </a:r>
          </a:p>
          <a:p>
            <a:pPr lvl="1"/>
            <a:r>
              <a:rPr lang="en-US" sz="2400"/>
              <a:t>“Recovery Operations” intensifies</a:t>
            </a:r>
          </a:p>
          <a:p>
            <a:pPr lvl="1"/>
            <a:r>
              <a:rPr lang="en-US" sz="2400"/>
              <a:t>Finance/Administration function enlarges and intensifies</a:t>
            </a:r>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p:txBody>
          <a:bodyPr/>
          <a:lstStyle/>
          <a:p>
            <a:r>
              <a:rPr lang="en-US"/>
              <a:t>Role of the EOC Director</a:t>
            </a:r>
          </a:p>
        </p:txBody>
      </p:sp>
      <p:sp>
        <p:nvSpPr>
          <p:cNvPr id="199683" name="Rectangle 3"/>
          <p:cNvSpPr>
            <a:spLocks noGrp="1" noChangeArrowheads="1"/>
          </p:cNvSpPr>
          <p:nvPr>
            <p:ph type="body" idx="1"/>
          </p:nvPr>
        </p:nvSpPr>
        <p:spPr/>
        <p:txBody>
          <a:bodyPr/>
          <a:lstStyle/>
          <a:p>
            <a:r>
              <a:rPr lang="en-US"/>
              <a:t>Overall responsibility for accomplishing the EOC mission</a:t>
            </a:r>
          </a:p>
          <a:p>
            <a:r>
              <a:rPr lang="en-US"/>
              <a:t>Overall authority to manage the emergency response</a:t>
            </a:r>
          </a:p>
          <a:p>
            <a:r>
              <a:rPr lang="en-US"/>
              <a:t>Is accountable to policy executives</a:t>
            </a:r>
          </a:p>
        </p:txBody>
      </p: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p:txBody>
          <a:bodyPr/>
          <a:lstStyle/>
          <a:p>
            <a:r>
              <a:rPr lang="en-US" sz="4000"/>
              <a:t>Role of General Staff </a:t>
            </a:r>
            <a:br>
              <a:rPr lang="en-US" sz="4000"/>
            </a:br>
            <a:r>
              <a:rPr lang="en-US" sz="4000"/>
              <a:t>(Section Coordinators)</a:t>
            </a:r>
          </a:p>
        </p:txBody>
      </p:sp>
      <p:sp>
        <p:nvSpPr>
          <p:cNvPr id="200707" name="Rectangle 3"/>
          <p:cNvSpPr>
            <a:spLocks noGrp="1" noChangeArrowheads="1"/>
          </p:cNvSpPr>
          <p:nvPr>
            <p:ph type="body" idx="1"/>
          </p:nvPr>
        </p:nvSpPr>
        <p:spPr/>
        <p:txBody>
          <a:bodyPr/>
          <a:lstStyle/>
          <a:p>
            <a:r>
              <a:rPr lang="en-US"/>
              <a:t>Provide direct oversight for all section staff</a:t>
            </a:r>
          </a:p>
          <a:p>
            <a:r>
              <a:rPr lang="en-US"/>
              <a:t>Responsible for completing Action Plan goals and objectives</a:t>
            </a:r>
          </a:p>
          <a:p>
            <a:r>
              <a:rPr lang="en-US"/>
              <a:t>Must promote interagency coordination</a:t>
            </a:r>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p:txBody>
          <a:bodyPr/>
          <a:lstStyle/>
          <a:p>
            <a:r>
              <a:rPr lang="en-US" sz="4000"/>
              <a:t>Inter-agency Coordination Means Working Together to…</a:t>
            </a:r>
          </a:p>
        </p:txBody>
      </p:sp>
      <p:sp>
        <p:nvSpPr>
          <p:cNvPr id="201731" name="Rectangle 3"/>
          <p:cNvSpPr>
            <a:spLocks noGrp="1" noChangeArrowheads="1"/>
          </p:cNvSpPr>
          <p:nvPr>
            <p:ph type="body" idx="1"/>
          </p:nvPr>
        </p:nvSpPr>
        <p:spPr/>
        <p:txBody>
          <a:bodyPr/>
          <a:lstStyle/>
          <a:p>
            <a:r>
              <a:rPr lang="en-US"/>
              <a:t>Establish response priorities</a:t>
            </a:r>
          </a:p>
          <a:p>
            <a:r>
              <a:rPr lang="en-US"/>
              <a:t>Facilitate effective communication</a:t>
            </a:r>
          </a:p>
          <a:p>
            <a:r>
              <a:rPr lang="en-US"/>
              <a:t>Allocate resources</a:t>
            </a:r>
          </a:p>
          <a:p>
            <a:r>
              <a:rPr lang="en-US"/>
              <a:t>Develop strategies</a:t>
            </a:r>
          </a:p>
          <a:p>
            <a:r>
              <a:rPr lang="en-US"/>
              <a:t>Share information</a:t>
            </a:r>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p:txBody>
          <a:bodyPr/>
          <a:lstStyle/>
          <a:p>
            <a:r>
              <a:rPr lang="en-US"/>
              <a:t>Special District EOC</a:t>
            </a:r>
          </a:p>
        </p:txBody>
      </p:sp>
      <p:sp>
        <p:nvSpPr>
          <p:cNvPr id="202755" name="Rectangle 3"/>
          <p:cNvSpPr>
            <a:spLocks noGrp="1" noChangeArrowheads="1"/>
          </p:cNvSpPr>
          <p:nvPr>
            <p:ph type="body" idx="1"/>
          </p:nvPr>
        </p:nvSpPr>
        <p:spPr/>
        <p:txBody>
          <a:bodyPr/>
          <a:lstStyle/>
          <a:p>
            <a:r>
              <a:rPr lang="en-US"/>
              <a:t>Special Districts are defined as “local governments” in SEMS</a:t>
            </a:r>
          </a:p>
          <a:p>
            <a:r>
              <a:rPr lang="en-US"/>
              <a:t>Priority is to restore Special District services or operations to normal</a:t>
            </a:r>
          </a:p>
          <a:p>
            <a:r>
              <a:rPr lang="en-US"/>
              <a:t>Coordinates with other local government EOCS</a:t>
            </a:r>
          </a:p>
        </p:txBody>
      </p:sp>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p:txBody>
          <a:bodyPr/>
          <a:lstStyle/>
          <a:p>
            <a:r>
              <a:rPr lang="en-US"/>
              <a:t>Special District Coordination</a:t>
            </a:r>
          </a:p>
        </p:txBody>
      </p:sp>
      <p:sp>
        <p:nvSpPr>
          <p:cNvPr id="203779" name="Rectangle 3"/>
          <p:cNvSpPr>
            <a:spLocks noGrp="1" noChangeArrowheads="1"/>
          </p:cNvSpPr>
          <p:nvPr>
            <p:ph type="body" idx="1"/>
          </p:nvPr>
        </p:nvSpPr>
        <p:spPr/>
        <p:txBody>
          <a:bodyPr/>
          <a:lstStyle/>
          <a:p>
            <a:r>
              <a:rPr lang="en-US" sz="2800"/>
              <a:t>Special District Serves #1 Jurisdiction</a:t>
            </a:r>
          </a:p>
          <a:p>
            <a:pPr lvl="1">
              <a:spcAft>
                <a:spcPts val="1800"/>
              </a:spcAft>
            </a:pPr>
            <a:r>
              <a:rPr lang="en-US" sz="2400"/>
              <a:t>Provides an agency representative in the jurisdiction’s EOC</a:t>
            </a:r>
          </a:p>
          <a:p>
            <a:r>
              <a:rPr lang="en-US" sz="2800"/>
              <a:t>Special District Serves Multiple Jurisdictions</a:t>
            </a:r>
          </a:p>
          <a:p>
            <a:pPr lvl="1"/>
            <a:r>
              <a:rPr lang="en-US" sz="2400"/>
              <a:t>Provides agency representatives to each jurisdiction, or…</a:t>
            </a:r>
          </a:p>
          <a:p>
            <a:pPr lvl="1"/>
            <a:r>
              <a:rPr lang="en-US" sz="2400"/>
              <a:t>Provides one agency representative at the Operational Area EOC</a:t>
            </a:r>
          </a:p>
          <a:p>
            <a:pPr lvl="1"/>
            <a:endParaRPr lang="en-US" sz="2400"/>
          </a:p>
        </p:txBody>
      </p:sp>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p:txBody>
          <a:bodyPr/>
          <a:lstStyle/>
          <a:p>
            <a:r>
              <a:rPr lang="en-US" sz="4000"/>
              <a:t>Other ways to Coordinate with Special Districts?</a:t>
            </a:r>
          </a:p>
        </p:txBody>
      </p:sp>
      <p:sp>
        <p:nvSpPr>
          <p:cNvPr id="204803" name="Rectangle 3"/>
          <p:cNvSpPr>
            <a:spLocks noGrp="1" noChangeArrowheads="1"/>
          </p:cNvSpPr>
          <p:nvPr>
            <p:ph type="body" idx="1"/>
          </p:nvPr>
        </p:nvSpPr>
        <p:spPr/>
        <p:txBody>
          <a:bodyPr/>
          <a:lstStyle/>
          <a:p>
            <a:pPr algn="ctr">
              <a:buFont typeface="Wingdings" pitchFamily="2" charset="2"/>
              <a:buNone/>
            </a:pPr>
            <a:endParaRPr lang="en-US"/>
          </a:p>
          <a:p>
            <a:pPr algn="ctr">
              <a:buFont typeface="Wingdings" pitchFamily="2" charset="2"/>
              <a:buNone/>
            </a:pPr>
            <a:endParaRPr lang="en-US"/>
          </a:p>
          <a:p>
            <a:pPr algn="ctr">
              <a:buFont typeface="Wingdings" pitchFamily="2" charset="2"/>
              <a:buNone/>
            </a:pPr>
            <a:r>
              <a:rPr lang="en-US" i="1"/>
              <a:t>How does your jurisdiction or district promote and maintain inter-agency coordination?</a:t>
            </a:r>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p:txBody>
          <a:bodyPr/>
          <a:lstStyle/>
          <a:p>
            <a:r>
              <a:rPr lang="en-US" sz="4000"/>
              <a:t>Coordinating with Community Based Organizations</a:t>
            </a:r>
          </a:p>
        </p:txBody>
      </p:sp>
      <p:sp>
        <p:nvSpPr>
          <p:cNvPr id="205827" name="Rectangle 3"/>
          <p:cNvSpPr>
            <a:spLocks noGrp="1" noChangeArrowheads="1"/>
          </p:cNvSpPr>
          <p:nvPr>
            <p:ph type="body" idx="1"/>
          </p:nvPr>
        </p:nvSpPr>
        <p:spPr/>
        <p:txBody>
          <a:bodyPr/>
          <a:lstStyle/>
          <a:p>
            <a:pPr>
              <a:spcAft>
                <a:spcPts val="1800"/>
              </a:spcAft>
            </a:pPr>
            <a:r>
              <a:rPr lang="en-US"/>
              <a:t>Organizations that have a key role in response operations should be represented in the Local Government EOC</a:t>
            </a:r>
          </a:p>
          <a:p>
            <a:r>
              <a:rPr lang="en-US"/>
              <a:t>If the organization serves the entire county, they should be represented at the Operational Area EOC</a:t>
            </a:r>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p:txBody>
          <a:bodyPr/>
          <a:lstStyle/>
          <a:p>
            <a:r>
              <a:rPr lang="en-US" sz="4000"/>
              <a:t>Mutual Aid Systems in the EOC</a:t>
            </a:r>
          </a:p>
        </p:txBody>
      </p:sp>
      <p:sp>
        <p:nvSpPr>
          <p:cNvPr id="206851" name="Rectangle 3"/>
          <p:cNvSpPr>
            <a:spLocks noGrp="1" noChangeArrowheads="1"/>
          </p:cNvSpPr>
          <p:nvPr>
            <p:ph type="body" idx="1"/>
          </p:nvPr>
        </p:nvSpPr>
        <p:spPr/>
        <p:txBody>
          <a:bodyPr/>
          <a:lstStyle/>
          <a:p>
            <a:pPr>
              <a:spcAft>
                <a:spcPts val="1200"/>
              </a:spcAft>
            </a:pPr>
            <a:r>
              <a:rPr lang="en-US" sz="2800"/>
              <a:t>Mutual Aid Systems may be coordinated at the EOC</a:t>
            </a:r>
          </a:p>
          <a:p>
            <a:pPr>
              <a:spcAft>
                <a:spcPts val="1200"/>
              </a:spcAft>
            </a:pPr>
            <a:r>
              <a:rPr lang="en-US" sz="2800"/>
              <a:t>If not coordinated at the EOC, mutual aid status and information should be available through Branch Coordinators in Operations</a:t>
            </a:r>
          </a:p>
          <a:p>
            <a:pPr>
              <a:spcAft>
                <a:spcPts val="1200"/>
              </a:spcAft>
            </a:pPr>
            <a:r>
              <a:rPr lang="en-US" sz="2800"/>
              <a:t>Resources not available through mutual aid channels may be ordered through the EOC Logistics Section</a:t>
            </a:r>
          </a:p>
        </p:txBody>
      </p:sp>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p:txBody>
          <a:bodyPr/>
          <a:lstStyle/>
          <a:p>
            <a:r>
              <a:rPr lang="en-US" sz="4000"/>
              <a:t>Coordination Between SEMS Levels is Essential	</a:t>
            </a:r>
          </a:p>
        </p:txBody>
      </p:sp>
      <p:sp>
        <p:nvSpPr>
          <p:cNvPr id="207875" name="Rectangle 3"/>
          <p:cNvSpPr>
            <a:spLocks noGrp="1" noChangeArrowheads="1"/>
          </p:cNvSpPr>
          <p:nvPr>
            <p:ph type="body" idx="1"/>
          </p:nvPr>
        </p:nvSpPr>
        <p:spPr/>
        <p:txBody>
          <a:bodyPr/>
          <a:lstStyle/>
          <a:p>
            <a:r>
              <a:rPr lang="en-US"/>
              <a:t>For effective response</a:t>
            </a:r>
          </a:p>
          <a:p>
            <a:r>
              <a:rPr lang="en-US"/>
              <a:t>For rapid mobilization</a:t>
            </a:r>
          </a:p>
          <a:p>
            <a:r>
              <a:rPr lang="en-US"/>
              <a:t>To effectively allocate resources</a:t>
            </a:r>
          </a:p>
        </p:txBody>
      </p:sp>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ChangeArrowheads="1"/>
          </p:cNvSpPr>
          <p:nvPr>
            <p:ph type="title"/>
          </p:nvPr>
        </p:nvSpPr>
        <p:spPr/>
        <p:txBody>
          <a:bodyPr/>
          <a:lstStyle/>
          <a:p>
            <a:r>
              <a:rPr lang="en-US" sz="4000"/>
              <a:t>EOC Coordination with Field Incident Commands</a:t>
            </a:r>
          </a:p>
        </p:txBody>
      </p:sp>
      <p:sp>
        <p:nvSpPr>
          <p:cNvPr id="208899" name="Rectangle 3"/>
          <p:cNvSpPr>
            <a:spLocks noGrp="1" noChangeArrowheads="1"/>
          </p:cNvSpPr>
          <p:nvPr>
            <p:ph type="body" idx="1"/>
          </p:nvPr>
        </p:nvSpPr>
        <p:spPr/>
        <p:txBody>
          <a:bodyPr/>
          <a:lstStyle/>
          <a:p>
            <a:pPr>
              <a:lnSpc>
                <a:spcPct val="90000"/>
              </a:lnSpc>
              <a:spcAft>
                <a:spcPts val="1200"/>
              </a:spcAft>
            </a:pPr>
            <a:r>
              <a:rPr lang="en-US"/>
              <a:t>When Local Government EOCs are activated, communication and coordination with the field must be established and maintained</a:t>
            </a:r>
          </a:p>
          <a:p>
            <a:pPr>
              <a:lnSpc>
                <a:spcPct val="90000"/>
              </a:lnSpc>
              <a:spcAft>
                <a:spcPts val="1200"/>
              </a:spcAft>
            </a:pPr>
            <a:r>
              <a:rPr lang="en-US"/>
              <a:t>Policy authority remains at the EOC</a:t>
            </a:r>
          </a:p>
          <a:p>
            <a:pPr>
              <a:lnSpc>
                <a:spcPct val="90000"/>
              </a:lnSpc>
              <a:spcAft>
                <a:spcPts val="1200"/>
              </a:spcAft>
            </a:pPr>
            <a:r>
              <a:rPr lang="en-US"/>
              <a:t>Authority to implement agency policy can be delegated to Incident Commanders in the field</a:t>
            </a:r>
          </a:p>
        </p:txBody>
      </p:sp>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p:txBody>
          <a:bodyPr/>
          <a:lstStyle/>
          <a:p>
            <a:r>
              <a:rPr lang="en-US" sz="4000"/>
              <a:t>Single Discipline / Jurisdiction Linkages; EOC to Field</a:t>
            </a:r>
          </a:p>
        </p:txBody>
      </p:sp>
      <p:sp>
        <p:nvSpPr>
          <p:cNvPr id="209923" name="Rectangle 3"/>
          <p:cNvSpPr>
            <a:spLocks noGrp="1" noChangeArrowheads="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p:txBody>
          <a:bodyPr/>
          <a:lstStyle/>
          <a:p>
            <a:r>
              <a:rPr lang="en-US" sz="4000"/>
              <a:t>EOC Coordination with Unified Commands</a:t>
            </a:r>
          </a:p>
        </p:txBody>
      </p:sp>
      <p:sp>
        <p:nvSpPr>
          <p:cNvPr id="212995" name="Rectangle 3"/>
          <p:cNvSpPr>
            <a:spLocks noGrp="1" noChangeArrowheads="1"/>
          </p:cNvSpPr>
          <p:nvPr>
            <p:ph type="body" idx="1"/>
          </p:nvPr>
        </p:nvSpPr>
        <p:spPr/>
        <p:txBody>
          <a:bodyPr/>
          <a:lstStyle/>
          <a:p>
            <a:pPr>
              <a:spcAft>
                <a:spcPts val="1800"/>
              </a:spcAft>
            </a:pPr>
            <a:r>
              <a:rPr lang="en-US"/>
              <a:t>Involved agencies form a Unified Command</a:t>
            </a:r>
          </a:p>
          <a:p>
            <a:pPr>
              <a:spcAft>
                <a:spcPts val="1800"/>
              </a:spcAft>
            </a:pPr>
            <a:r>
              <a:rPr lang="en-US"/>
              <a:t>Operate from a single command post</a:t>
            </a:r>
          </a:p>
          <a:p>
            <a:pPr>
              <a:spcAft>
                <a:spcPts val="1800"/>
              </a:spcAft>
            </a:pPr>
            <a:r>
              <a:rPr lang="en-US"/>
              <a:t>Utilize a single Incident Action Plan</a:t>
            </a:r>
          </a:p>
          <a:p>
            <a:pPr>
              <a:spcAft>
                <a:spcPts val="1800"/>
              </a:spcAft>
            </a:pPr>
            <a:r>
              <a:rPr lang="en-US"/>
              <a:t>Typically have a single Operations Chief</a:t>
            </a:r>
          </a:p>
        </p:txBody>
      </p:sp>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title"/>
          </p:nvPr>
        </p:nvSpPr>
        <p:spPr/>
        <p:txBody>
          <a:bodyPr/>
          <a:lstStyle/>
          <a:p>
            <a:r>
              <a:rPr lang="en-US" sz="4000"/>
              <a:t>Multiple Disciplines / Unified Command Linkages with EOC</a:t>
            </a:r>
          </a:p>
        </p:txBody>
      </p:sp>
      <p:sp>
        <p:nvSpPr>
          <p:cNvPr id="214019" name="Rectangle 3"/>
          <p:cNvSpPr>
            <a:spLocks noGrp="1" noChangeArrowheads="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p:txBody>
          <a:bodyPr/>
          <a:lstStyle/>
          <a:p>
            <a:r>
              <a:rPr lang="en-US" sz="4000"/>
              <a:t>Multiple Incidents / </a:t>
            </a:r>
            <a:br>
              <a:rPr lang="en-US" sz="4000"/>
            </a:br>
            <a:r>
              <a:rPr lang="en-US" sz="4000"/>
              <a:t>Single Jurisdiction</a:t>
            </a:r>
          </a:p>
        </p:txBody>
      </p:sp>
      <p:sp>
        <p:nvSpPr>
          <p:cNvPr id="215043" name="Rectangle 3"/>
          <p:cNvSpPr>
            <a:spLocks noGrp="1" noChangeArrowheads="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p:txBody>
          <a:bodyPr/>
          <a:lstStyle/>
          <a:p>
            <a:r>
              <a:rPr lang="en-US" sz="4000"/>
              <a:t>Multiple Incidents / </a:t>
            </a:r>
            <a:br>
              <a:rPr lang="en-US" sz="4000"/>
            </a:br>
            <a:r>
              <a:rPr lang="en-US" sz="4000"/>
              <a:t>Single Jurisdiction</a:t>
            </a:r>
          </a:p>
        </p:txBody>
      </p:sp>
      <p:sp>
        <p:nvSpPr>
          <p:cNvPr id="216067" name="Rectangle 3"/>
          <p:cNvSpPr>
            <a:spLocks noGrp="1" noChangeArrowheads="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p:txBody>
          <a:bodyPr/>
          <a:lstStyle/>
          <a:p>
            <a:r>
              <a:rPr lang="en-US"/>
              <a:t>EOC and Area Command</a:t>
            </a:r>
          </a:p>
        </p:txBody>
      </p:sp>
      <p:sp>
        <p:nvSpPr>
          <p:cNvPr id="217091" name="Rectangle 3"/>
          <p:cNvSpPr>
            <a:spLocks noGrp="1" noChangeArrowheads="1"/>
          </p:cNvSpPr>
          <p:nvPr>
            <p:ph type="body" idx="1"/>
          </p:nvPr>
        </p:nvSpPr>
        <p:spPr/>
        <p:txBody>
          <a:bodyPr/>
          <a:lstStyle/>
          <a:p>
            <a:r>
              <a:rPr lang="en-US" sz="2800"/>
              <a:t>Area Command can provide oversight for multiple incidents being managed by individual Incident Command organizations</a:t>
            </a:r>
          </a:p>
          <a:p>
            <a:r>
              <a:rPr lang="en-US" sz="2800"/>
              <a:t>This generally occurs in larger jurisdictions where span of control and resource management can be problematic</a:t>
            </a:r>
          </a:p>
          <a:p>
            <a:r>
              <a:rPr lang="en-US" sz="2800"/>
              <a:t>Area Command does not replace the EOC</a:t>
            </a:r>
          </a:p>
          <a:p>
            <a:r>
              <a:rPr lang="en-US" sz="2800"/>
              <a:t>The EOC retains policy authority</a:t>
            </a:r>
          </a:p>
        </p:txBody>
      </p:sp>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p:txBody>
          <a:bodyPr/>
          <a:lstStyle/>
          <a:p>
            <a:r>
              <a:rPr lang="en-US" sz="4000"/>
              <a:t>EOC / Area Command Relationship</a:t>
            </a:r>
          </a:p>
        </p:txBody>
      </p:sp>
      <p:sp>
        <p:nvSpPr>
          <p:cNvPr id="218115" name="Rectangle 3"/>
          <p:cNvSpPr>
            <a:spLocks noGrp="1" noChangeArrowheads="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p:txBody>
          <a:bodyPr/>
          <a:lstStyle/>
          <a:p>
            <a:r>
              <a:rPr lang="en-US" sz="4000"/>
              <a:t>What happens when more than one jurisdiction is involved?</a:t>
            </a:r>
          </a:p>
        </p:txBody>
      </p:sp>
      <p:sp>
        <p:nvSpPr>
          <p:cNvPr id="219139" name="Rectangle 3"/>
          <p:cNvSpPr>
            <a:spLocks noGrp="1" noChangeArrowheads="1"/>
          </p:cNvSpPr>
          <p:nvPr>
            <p:ph type="body" idx="1"/>
          </p:nvPr>
        </p:nvSpPr>
        <p:spPr/>
        <p:txBody>
          <a:bodyPr/>
          <a:lstStyle/>
          <a:p>
            <a:pPr>
              <a:spcAft>
                <a:spcPts val="1800"/>
              </a:spcAft>
            </a:pPr>
            <a:r>
              <a:rPr lang="en-US" sz="2800" u="sng"/>
              <a:t>It is recommended that multiple jurisdictions responding to the same incident form a Unified Command or Unified Area Command</a:t>
            </a:r>
          </a:p>
          <a:p>
            <a:pPr>
              <a:spcAft>
                <a:spcPts val="1800"/>
              </a:spcAft>
            </a:pPr>
            <a:r>
              <a:rPr lang="en-US" sz="2800"/>
              <a:t>Unified Command facilitates inter-agency coordination ant the filed level</a:t>
            </a:r>
          </a:p>
          <a:p>
            <a:pPr>
              <a:spcAft>
                <a:spcPts val="1800"/>
              </a:spcAft>
            </a:pPr>
            <a:r>
              <a:rPr lang="en-US" sz="2800"/>
              <a:t>Jurisdictions must coordinate directly with their respective EOCs</a:t>
            </a:r>
          </a:p>
        </p:txBody>
      </p:sp>
    </p:spTree>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ChangeArrowheads="1"/>
          </p:cNvSpPr>
          <p:nvPr>
            <p:ph type="title"/>
          </p:nvPr>
        </p:nvSpPr>
        <p:spPr/>
        <p:txBody>
          <a:bodyPr/>
          <a:lstStyle/>
          <a:p>
            <a:r>
              <a:rPr lang="en-US" sz="4000"/>
              <a:t>Multiple Jurisdiction Incident Response and the EOC</a:t>
            </a:r>
          </a:p>
        </p:txBody>
      </p:sp>
      <p:sp>
        <p:nvSpPr>
          <p:cNvPr id="220163" name="Rectangle 3"/>
          <p:cNvSpPr>
            <a:spLocks noGrp="1" noChangeArrowheads="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p:txBody>
          <a:bodyPr/>
          <a:lstStyle/>
          <a:p>
            <a:r>
              <a:rPr lang="en-US" sz="4000"/>
              <a:t>Multiple Jurisdiction Incident Response and the EOC</a:t>
            </a:r>
          </a:p>
        </p:txBody>
      </p:sp>
      <p:sp>
        <p:nvSpPr>
          <p:cNvPr id="221187" name="Rectangle 3"/>
          <p:cNvSpPr>
            <a:spLocks noGrp="1" noChangeArrowheads="1"/>
          </p:cNvSpPr>
          <p:nvPr>
            <p:ph type="body" idx="1"/>
          </p:nvPr>
        </p:nvSpPr>
        <p:spPr/>
        <p:txBody>
          <a:bodyPr/>
          <a:lstStyle/>
          <a:p>
            <a:endParaRPr lang="en-US"/>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ChangeArrowheads="1"/>
          </p:cNvSpPr>
          <p:nvPr>
            <p:ph type="title"/>
          </p:nvPr>
        </p:nvSpPr>
        <p:spPr/>
        <p:txBody>
          <a:bodyPr/>
          <a:lstStyle/>
          <a:p>
            <a:r>
              <a:rPr lang="en-US" sz="4000"/>
              <a:t>Interaction Between Levels and Functions</a:t>
            </a:r>
          </a:p>
        </p:txBody>
      </p:sp>
      <p:sp>
        <p:nvSpPr>
          <p:cNvPr id="222211" name="Rectangle 3"/>
          <p:cNvSpPr>
            <a:spLocks noGrp="1" noChangeArrowheads="1"/>
          </p:cNvSpPr>
          <p:nvPr>
            <p:ph type="body" idx="1"/>
          </p:nvPr>
        </p:nvSpPr>
        <p:spPr/>
        <p:txBody>
          <a:bodyPr/>
          <a:lstStyle/>
          <a:p>
            <a:endParaRPr lang="en-US"/>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p:txBody>
          <a:bodyPr/>
          <a:lstStyle/>
          <a:p>
            <a:r>
              <a:rPr lang="en-US"/>
              <a:t>Organizational Interaction</a:t>
            </a:r>
          </a:p>
        </p:txBody>
      </p:sp>
      <p:sp>
        <p:nvSpPr>
          <p:cNvPr id="223235" name="Rectangle 3"/>
          <p:cNvSpPr>
            <a:spLocks noGrp="1" noChangeArrowheads="1"/>
          </p:cNvSpPr>
          <p:nvPr>
            <p:ph type="body" idx="1"/>
          </p:nvPr>
        </p:nvSpPr>
        <p:spPr/>
        <p:txBody>
          <a:bodyPr/>
          <a:lstStyle/>
          <a:p>
            <a:endParaRPr lang="en-US"/>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title"/>
          </p:nvPr>
        </p:nvSpPr>
        <p:spPr/>
        <p:txBody>
          <a:bodyPr/>
          <a:lstStyle/>
          <a:p>
            <a:r>
              <a:rPr lang="en-US" sz="4000"/>
              <a:t>ICS – Local EOC: </a:t>
            </a:r>
            <a:br>
              <a:rPr lang="en-US" sz="4000"/>
            </a:br>
            <a:r>
              <a:rPr lang="en-US" sz="4000"/>
              <a:t>Functional Interaction</a:t>
            </a:r>
          </a:p>
        </p:txBody>
      </p:sp>
      <p:sp>
        <p:nvSpPr>
          <p:cNvPr id="224259" name="Rectangle 3"/>
          <p:cNvSpPr>
            <a:spLocks noGrp="1" noChangeArrowheads="1"/>
          </p:cNvSpPr>
          <p:nvPr>
            <p:ph type="body" idx="1"/>
          </p:nvPr>
        </p:nvSpPr>
        <p:spPr/>
        <p:txBody>
          <a:bodyPr/>
          <a:lstStyle/>
          <a:p>
            <a:endParaRPr lang="en-US"/>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p:txBody>
          <a:bodyPr/>
          <a:lstStyle/>
          <a:p>
            <a:r>
              <a:rPr lang="en-US"/>
              <a:t>Operational Area EOC</a:t>
            </a:r>
          </a:p>
        </p:txBody>
      </p:sp>
      <p:sp>
        <p:nvSpPr>
          <p:cNvPr id="225283" name="Rectangle 3"/>
          <p:cNvSpPr>
            <a:spLocks noGrp="1" noChangeArrowheads="1"/>
          </p:cNvSpPr>
          <p:nvPr>
            <p:ph type="body" idx="1"/>
          </p:nvPr>
        </p:nvSpPr>
        <p:spPr/>
        <p:txBody>
          <a:bodyPr/>
          <a:lstStyle/>
          <a:p>
            <a:r>
              <a:rPr lang="en-US"/>
              <a:t>Operational Areas are:</a:t>
            </a:r>
          </a:p>
          <a:p>
            <a:pPr lvl="1"/>
            <a:r>
              <a:rPr lang="en-US"/>
              <a:t>Counties</a:t>
            </a:r>
          </a:p>
          <a:p>
            <a:pPr lvl="1"/>
            <a:r>
              <a:rPr lang="en-US"/>
              <a:t>All political subdivisions within the county</a:t>
            </a: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p:txBody>
          <a:bodyPr/>
          <a:lstStyle/>
          <a:p>
            <a:r>
              <a:rPr lang="en-US"/>
              <a:t>Operational Area EOCs:</a:t>
            </a:r>
          </a:p>
        </p:txBody>
      </p:sp>
      <p:sp>
        <p:nvSpPr>
          <p:cNvPr id="226307" name="Rectangle 3"/>
          <p:cNvSpPr>
            <a:spLocks noGrp="1" noChangeArrowheads="1"/>
          </p:cNvSpPr>
          <p:nvPr>
            <p:ph type="body" idx="1"/>
          </p:nvPr>
        </p:nvSpPr>
        <p:spPr/>
        <p:txBody>
          <a:bodyPr/>
          <a:lstStyle/>
          <a:p>
            <a:pPr>
              <a:spcAft>
                <a:spcPts val="1200"/>
              </a:spcAft>
            </a:pPr>
            <a:r>
              <a:rPr lang="en-US" sz="2800"/>
              <a:t>Must use all SEMS functions as needed</a:t>
            </a:r>
          </a:p>
          <a:p>
            <a:pPr>
              <a:spcAft>
                <a:spcPts val="1200"/>
              </a:spcAft>
            </a:pPr>
            <a:r>
              <a:rPr lang="en-US" sz="2800"/>
              <a:t>Must comply with SEMS regulations</a:t>
            </a:r>
          </a:p>
          <a:p>
            <a:pPr>
              <a:spcAft>
                <a:spcPts val="1200"/>
              </a:spcAft>
            </a:pPr>
            <a:r>
              <a:rPr lang="en-US" sz="2800"/>
              <a:t>Must use existing fire and law enforcement mutual aid systems</a:t>
            </a:r>
          </a:p>
          <a:p>
            <a:pPr>
              <a:spcAft>
                <a:spcPts val="1200"/>
              </a:spcAft>
            </a:pPr>
            <a:r>
              <a:rPr lang="en-US" sz="2800"/>
              <a:t>Must practice inter-agency coordination</a:t>
            </a:r>
          </a:p>
          <a:p>
            <a:pPr>
              <a:spcAft>
                <a:spcPts val="1200"/>
              </a:spcAft>
            </a:pPr>
            <a:r>
              <a:rPr lang="en-US" sz="2800"/>
              <a:t>Must establish communication with Local Government EOCs when activated</a:t>
            </a: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ChangeArrowheads="1"/>
          </p:cNvSpPr>
          <p:nvPr>
            <p:ph type="title"/>
          </p:nvPr>
        </p:nvSpPr>
        <p:spPr/>
        <p:txBody>
          <a:bodyPr/>
          <a:lstStyle/>
          <a:p>
            <a:r>
              <a:rPr lang="en-US" sz="4000"/>
              <a:t>What does the Operational Area EOC do?</a:t>
            </a:r>
          </a:p>
        </p:txBody>
      </p:sp>
      <p:sp>
        <p:nvSpPr>
          <p:cNvPr id="227331" name="Rectangle 3"/>
          <p:cNvSpPr>
            <a:spLocks noGrp="1" noChangeArrowheads="1"/>
          </p:cNvSpPr>
          <p:nvPr>
            <p:ph type="body" idx="1"/>
          </p:nvPr>
        </p:nvSpPr>
        <p:spPr/>
        <p:txBody>
          <a:bodyPr/>
          <a:lstStyle/>
          <a:p>
            <a:r>
              <a:rPr lang="en-US"/>
              <a:t>Promotes centralized emergency management</a:t>
            </a:r>
          </a:p>
          <a:p>
            <a:r>
              <a:rPr lang="en-US"/>
              <a:t>Facilitates inter-agency coordination among all local governments in the Operational Area</a:t>
            </a:r>
          </a:p>
          <a:p>
            <a:r>
              <a:rPr lang="en-US"/>
              <a:t>Link between Local Governmetn and the OES region</a:t>
            </a: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ChangeArrowheads="1"/>
          </p:cNvSpPr>
          <p:nvPr>
            <p:ph type="title"/>
          </p:nvPr>
        </p:nvSpPr>
        <p:spPr/>
        <p:txBody>
          <a:bodyPr/>
          <a:lstStyle/>
          <a:p>
            <a:r>
              <a:rPr lang="en-US" sz="4000"/>
              <a:t>The Operational Area Must Also:</a:t>
            </a:r>
          </a:p>
        </p:txBody>
      </p:sp>
      <p:sp>
        <p:nvSpPr>
          <p:cNvPr id="228355" name="Rectangle 3"/>
          <p:cNvSpPr>
            <a:spLocks noGrp="1" noChangeArrowheads="1"/>
          </p:cNvSpPr>
          <p:nvPr>
            <p:ph type="body" idx="1"/>
          </p:nvPr>
        </p:nvSpPr>
        <p:spPr/>
        <p:txBody>
          <a:bodyPr/>
          <a:lstStyle/>
          <a:p>
            <a:pPr>
              <a:spcAft>
                <a:spcPts val="1800"/>
              </a:spcAft>
            </a:pPr>
            <a:r>
              <a:rPr lang="en-US"/>
              <a:t>Organize and maintain the Operational Area</a:t>
            </a:r>
          </a:p>
          <a:p>
            <a:pPr>
              <a:spcAft>
                <a:spcPts val="1800"/>
              </a:spcAft>
            </a:pPr>
            <a:r>
              <a:rPr lang="en-US"/>
              <a:t>Assume the responsibility as the lead agency</a:t>
            </a:r>
          </a:p>
          <a:p>
            <a:pPr>
              <a:spcAft>
                <a:spcPts val="1800"/>
              </a:spcAft>
            </a:pPr>
            <a:r>
              <a:rPr lang="en-US"/>
              <a:t>Activate the Operational Area as required</a:t>
            </a: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ChangeArrowheads="1"/>
          </p:cNvSpPr>
          <p:nvPr>
            <p:ph type="title"/>
          </p:nvPr>
        </p:nvSpPr>
        <p:spPr/>
        <p:txBody>
          <a:bodyPr/>
          <a:lstStyle/>
          <a:p>
            <a:r>
              <a:rPr lang="en-US"/>
              <a:t>Activation Criteria:</a:t>
            </a:r>
          </a:p>
        </p:txBody>
      </p:sp>
      <p:sp>
        <p:nvSpPr>
          <p:cNvPr id="229379" name="Rectangle 3"/>
          <p:cNvSpPr>
            <a:spLocks noGrp="1" noChangeArrowheads="1"/>
          </p:cNvSpPr>
          <p:nvPr>
            <p:ph type="body" idx="1"/>
          </p:nvPr>
        </p:nvSpPr>
        <p:spPr/>
        <p:txBody>
          <a:bodyPr/>
          <a:lstStyle/>
          <a:p>
            <a:pPr>
              <a:spcAft>
                <a:spcPts val="1200"/>
              </a:spcAft>
            </a:pPr>
            <a:r>
              <a:rPr lang="en-US" sz="2800"/>
              <a:t>Local Government EOC is activated and requests Operational Area activation</a:t>
            </a:r>
          </a:p>
          <a:p>
            <a:pPr>
              <a:spcAft>
                <a:spcPts val="1200"/>
              </a:spcAft>
            </a:pPr>
            <a:r>
              <a:rPr lang="en-US" sz="2800"/>
              <a:t>Two or more cities have proclaimed a local emergency</a:t>
            </a:r>
          </a:p>
          <a:p>
            <a:pPr>
              <a:spcAft>
                <a:spcPts val="1200"/>
              </a:spcAft>
            </a:pPr>
            <a:r>
              <a:rPr lang="en-US" sz="2800"/>
              <a:t>County and at least one other city has proclaimed an emergency</a:t>
            </a:r>
          </a:p>
          <a:p>
            <a:pPr>
              <a:spcAft>
                <a:spcPts val="1200"/>
              </a:spcAft>
            </a:pPr>
            <a:r>
              <a:rPr lang="en-US" sz="2800"/>
              <a:t>A Governor’s Proclamation has been requested</a:t>
            </a: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Grp="1" noChangeArrowheads="1"/>
          </p:cNvSpPr>
          <p:nvPr>
            <p:ph type="title"/>
          </p:nvPr>
        </p:nvSpPr>
        <p:spPr/>
        <p:txBody>
          <a:bodyPr/>
          <a:lstStyle/>
          <a:p>
            <a:r>
              <a:rPr lang="en-US"/>
              <a:t>Activation Criteria (con’t.):</a:t>
            </a:r>
          </a:p>
        </p:txBody>
      </p:sp>
      <p:sp>
        <p:nvSpPr>
          <p:cNvPr id="230403" name="Rectangle 3"/>
          <p:cNvSpPr>
            <a:spLocks noGrp="1" noChangeArrowheads="1"/>
          </p:cNvSpPr>
          <p:nvPr>
            <p:ph type="body" idx="1"/>
          </p:nvPr>
        </p:nvSpPr>
        <p:spPr/>
        <p:txBody>
          <a:bodyPr/>
          <a:lstStyle/>
          <a:p>
            <a:r>
              <a:rPr lang="en-US"/>
              <a:t>A Gubernatorial Proclamation is obtained for the county or two or more cities</a:t>
            </a:r>
          </a:p>
          <a:p>
            <a:r>
              <a:rPr lang="en-US"/>
              <a:t>Operational Area requests resources from outside its boundaries**</a:t>
            </a:r>
          </a:p>
          <a:p>
            <a:pPr>
              <a:buFont typeface="Wingdings" pitchFamily="2" charset="2"/>
              <a:buNone/>
            </a:pPr>
            <a:endParaRPr lang="en-US"/>
          </a:p>
          <a:p>
            <a:pPr>
              <a:buFont typeface="Wingdings" pitchFamily="2" charset="2"/>
              <a:buNone/>
            </a:pPr>
            <a:r>
              <a:rPr lang="en-US"/>
              <a:t>**</a:t>
            </a:r>
            <a:r>
              <a:rPr lang="en-US" b="1"/>
              <a:t>Exception:  </a:t>
            </a:r>
            <a:r>
              <a:rPr lang="en-US" i="1"/>
              <a:t>Resources are processed through Mutual Aid Systems</a:t>
            </a: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p:nvPr>
        </p:nvSpPr>
        <p:spPr/>
        <p:txBody>
          <a:bodyPr/>
          <a:lstStyle/>
          <a:p>
            <a:r>
              <a:rPr lang="en-US" sz="4000"/>
              <a:t>Five SEMS Functions in the Operational Area EOC</a:t>
            </a:r>
          </a:p>
        </p:txBody>
      </p:sp>
      <p:sp>
        <p:nvSpPr>
          <p:cNvPr id="231427" name="Rectangle 3"/>
          <p:cNvSpPr>
            <a:spLocks noGrp="1" noChangeArrowheads="1"/>
          </p:cNvSpPr>
          <p:nvPr>
            <p:ph type="body" idx="1"/>
          </p:nvPr>
        </p:nvSpPr>
        <p:spPr/>
        <p:txBody>
          <a:bodyPr/>
          <a:lstStyle/>
          <a:p>
            <a:r>
              <a:rPr lang="en-US"/>
              <a:t>Management</a:t>
            </a:r>
          </a:p>
          <a:p>
            <a:pPr lvl="1">
              <a:spcAft>
                <a:spcPts val="1800"/>
              </a:spcAft>
            </a:pPr>
            <a:r>
              <a:rPr lang="en-US"/>
              <a:t>Overall Policy Coordination</a:t>
            </a:r>
          </a:p>
          <a:p>
            <a:r>
              <a:rPr lang="en-US"/>
              <a:t>Operations</a:t>
            </a:r>
          </a:p>
          <a:p>
            <a:pPr lvl="1"/>
            <a:r>
              <a:rPr lang="en-US"/>
              <a:t>Support Local Government Response</a:t>
            </a:r>
          </a:p>
          <a:p>
            <a:pPr lvl="1"/>
            <a:r>
              <a:rPr lang="en-US"/>
              <a:t>Facilitate Inter-agency Coordination</a:t>
            </a:r>
          </a:p>
          <a:p>
            <a:pPr lvl="1"/>
            <a:r>
              <a:rPr lang="en-US"/>
              <a:t>Implement EOC Action Plan</a:t>
            </a: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p:txBody>
          <a:bodyPr/>
          <a:lstStyle/>
          <a:p>
            <a:r>
              <a:rPr lang="en-US" sz="4000"/>
              <a:t>Five SEMS Functions in the Operational Area EOC (con’t.)</a:t>
            </a:r>
          </a:p>
        </p:txBody>
      </p:sp>
      <p:sp>
        <p:nvSpPr>
          <p:cNvPr id="232451" name="Rectangle 3"/>
          <p:cNvSpPr>
            <a:spLocks noGrp="1" noChangeArrowheads="1"/>
          </p:cNvSpPr>
          <p:nvPr>
            <p:ph type="body" idx="1"/>
          </p:nvPr>
        </p:nvSpPr>
        <p:spPr/>
        <p:txBody>
          <a:bodyPr/>
          <a:lstStyle/>
          <a:p>
            <a:pPr>
              <a:lnSpc>
                <a:spcPct val="90000"/>
              </a:lnSpc>
            </a:pPr>
            <a:r>
              <a:rPr lang="en-US"/>
              <a:t>Planning/Intelligence</a:t>
            </a:r>
          </a:p>
          <a:p>
            <a:pPr lvl="1">
              <a:lnSpc>
                <a:spcPct val="90000"/>
              </a:lnSpc>
            </a:pPr>
            <a:r>
              <a:rPr lang="en-US"/>
              <a:t>Collect, analyze, disseminate information</a:t>
            </a:r>
          </a:p>
          <a:p>
            <a:pPr lvl="1">
              <a:lnSpc>
                <a:spcPct val="90000"/>
              </a:lnSpc>
              <a:spcAft>
                <a:spcPts val="1800"/>
              </a:spcAft>
            </a:pPr>
            <a:r>
              <a:rPr lang="en-US"/>
              <a:t>Develop the EOC Action Plan</a:t>
            </a:r>
          </a:p>
          <a:p>
            <a:pPr>
              <a:lnSpc>
                <a:spcPct val="90000"/>
              </a:lnSpc>
            </a:pPr>
            <a:r>
              <a:rPr lang="en-US"/>
              <a:t>Logistics</a:t>
            </a:r>
          </a:p>
          <a:p>
            <a:pPr lvl="1">
              <a:lnSpc>
                <a:spcPct val="90000"/>
              </a:lnSpc>
              <a:spcAft>
                <a:spcPts val="1800"/>
              </a:spcAft>
            </a:pPr>
            <a:r>
              <a:rPr lang="en-US"/>
              <a:t>Resource support</a:t>
            </a:r>
          </a:p>
          <a:p>
            <a:pPr>
              <a:lnSpc>
                <a:spcPct val="90000"/>
              </a:lnSpc>
            </a:pPr>
            <a:r>
              <a:rPr lang="en-US"/>
              <a:t>Finance/Administration</a:t>
            </a:r>
          </a:p>
          <a:p>
            <a:pPr lvl="1">
              <a:lnSpc>
                <a:spcPct val="90000"/>
              </a:lnSpc>
            </a:pPr>
            <a:r>
              <a:rPr lang="en-US"/>
              <a:t>Fiscal tracking</a:t>
            </a: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p:txBody>
          <a:bodyPr/>
          <a:lstStyle/>
          <a:p>
            <a:r>
              <a:rPr lang="en-US" sz="4000"/>
              <a:t>Who staffs the Operational Area EOC?</a:t>
            </a:r>
          </a:p>
        </p:txBody>
      </p:sp>
      <p:sp>
        <p:nvSpPr>
          <p:cNvPr id="233475" name="Rectangle 3"/>
          <p:cNvSpPr>
            <a:spLocks noGrp="1" noChangeArrowheads="1"/>
          </p:cNvSpPr>
          <p:nvPr>
            <p:ph type="body" idx="1"/>
          </p:nvPr>
        </p:nvSpPr>
        <p:spPr/>
        <p:txBody>
          <a:bodyPr/>
          <a:lstStyle/>
          <a:p>
            <a:r>
              <a:rPr lang="en-US"/>
              <a:t>Lead agency staff for each SEMS function</a:t>
            </a:r>
          </a:p>
          <a:p>
            <a:r>
              <a:rPr lang="en-US"/>
              <a:t>Agency representatives</a:t>
            </a:r>
          </a:p>
          <a:p>
            <a:r>
              <a:rPr lang="en-US"/>
              <a:t>OES region field reps</a:t>
            </a:r>
          </a:p>
          <a:p>
            <a:r>
              <a:rPr lang="en-US"/>
              <a:t>Mutual Aid Coordinators</a:t>
            </a:r>
          </a:p>
          <a:p>
            <a:r>
              <a:rPr lang="en-US"/>
              <a:t>Others as needed</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p:txBody>
          <a:bodyPr/>
          <a:lstStyle/>
          <a:p>
            <a:r>
              <a:rPr lang="en-US" sz="4000"/>
              <a:t>Organizing Staff within the EOC</a:t>
            </a:r>
          </a:p>
        </p:txBody>
      </p:sp>
      <p:sp>
        <p:nvSpPr>
          <p:cNvPr id="234499" name="Rectangle 3"/>
          <p:cNvSpPr>
            <a:spLocks noGrp="1" noChangeArrowheads="1"/>
          </p:cNvSpPr>
          <p:nvPr>
            <p:ph type="body" idx="1"/>
          </p:nvPr>
        </p:nvSpPr>
        <p:spPr/>
        <p:txBody>
          <a:bodyPr/>
          <a:lstStyle/>
          <a:p>
            <a:r>
              <a:rPr lang="en-US" sz="2800" b="1"/>
              <a:t>Organizing staff effectively promotes:</a:t>
            </a:r>
          </a:p>
          <a:p>
            <a:pPr lvl="1"/>
            <a:r>
              <a:rPr lang="en-US" sz="2400"/>
              <a:t>Efficient tasking</a:t>
            </a:r>
          </a:p>
          <a:p>
            <a:pPr lvl="1"/>
            <a:r>
              <a:rPr lang="en-US" sz="2400"/>
              <a:t>Proper span of control</a:t>
            </a:r>
          </a:p>
          <a:p>
            <a:pPr lvl="1"/>
            <a:r>
              <a:rPr lang="en-US" sz="2400"/>
              <a:t>Appropriate lines of authority</a:t>
            </a:r>
          </a:p>
          <a:p>
            <a:r>
              <a:rPr lang="en-US" sz="2800" b="1"/>
              <a:t>Recommended hierarchy:</a:t>
            </a:r>
          </a:p>
          <a:p>
            <a:pPr lvl="1"/>
            <a:r>
              <a:rPr lang="en-US" sz="2400"/>
              <a:t>Section</a:t>
            </a:r>
          </a:p>
          <a:p>
            <a:pPr lvl="1"/>
            <a:r>
              <a:rPr lang="en-US" sz="2400"/>
              <a:t>Branch</a:t>
            </a:r>
          </a:p>
          <a:p>
            <a:pPr lvl="1"/>
            <a:r>
              <a:rPr lang="en-US" sz="2400"/>
              <a:t>Group </a:t>
            </a:r>
          </a:p>
          <a:p>
            <a:pPr lvl="1"/>
            <a:r>
              <a:rPr lang="en-US" sz="2400"/>
              <a:t>Unit</a:t>
            </a:r>
          </a:p>
          <a:p>
            <a:pPr lvl="1"/>
            <a:endParaRPr lang="en-US" sz="2400"/>
          </a:p>
          <a:p>
            <a:pPr lvl="1"/>
            <a:endParaRPr lang="en-US" sz="2400"/>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p:txBody>
          <a:bodyPr/>
          <a:lstStyle/>
          <a:p>
            <a:r>
              <a:rPr lang="en-US" sz="4000"/>
              <a:t>Operational Area EOC </a:t>
            </a:r>
            <a:br>
              <a:rPr lang="en-US" sz="4000"/>
            </a:br>
            <a:r>
              <a:rPr lang="en-US" sz="4000"/>
              <a:t>SEMS Organization Chart</a:t>
            </a:r>
          </a:p>
        </p:txBody>
      </p:sp>
      <p:grpSp>
        <p:nvGrpSpPr>
          <p:cNvPr id="235526" name="Group 22"/>
          <p:cNvGrpSpPr>
            <a:grpSpLocks noChangeAspect="1"/>
          </p:cNvGrpSpPr>
          <p:nvPr/>
        </p:nvGrpSpPr>
        <p:grpSpPr bwMode="auto">
          <a:xfrm>
            <a:off x="304800" y="3048000"/>
            <a:ext cx="8305800" cy="2428875"/>
            <a:chOff x="895" y="1359"/>
            <a:chExt cx="9000" cy="1697"/>
          </a:xfrm>
        </p:grpSpPr>
        <p:sp>
          <p:nvSpPr>
            <p:cNvPr id="235527" name="AutoShape 23"/>
            <p:cNvSpPr>
              <a:spLocks noChangeAspect="1" noChangeArrowheads="1"/>
            </p:cNvSpPr>
            <p:nvPr/>
          </p:nvSpPr>
          <p:spPr bwMode="auto">
            <a:xfrm>
              <a:off x="895" y="1359"/>
              <a:ext cx="9000" cy="1697"/>
            </a:xfrm>
            <a:prstGeom prst="rect">
              <a:avLst/>
            </a:prstGeom>
            <a:noFill/>
            <a:ln w="9525">
              <a:noFill/>
              <a:miter lim="800000"/>
              <a:headEnd/>
              <a:tailEnd/>
            </a:ln>
          </p:spPr>
          <p:txBody>
            <a:bodyPr/>
            <a:lstStyle/>
            <a:p>
              <a:endParaRPr lang="en-US"/>
            </a:p>
          </p:txBody>
        </p:sp>
        <p:sp>
          <p:nvSpPr>
            <p:cNvPr id="235528" name="Line 24"/>
            <p:cNvSpPr>
              <a:spLocks noChangeShapeType="1"/>
            </p:cNvSpPr>
            <p:nvPr/>
          </p:nvSpPr>
          <p:spPr bwMode="auto">
            <a:xfrm>
              <a:off x="5475" y="1822"/>
              <a:ext cx="1" cy="309"/>
            </a:xfrm>
            <a:prstGeom prst="line">
              <a:avLst/>
            </a:prstGeom>
            <a:noFill/>
            <a:ln w="9525">
              <a:solidFill>
                <a:srgbClr val="000000"/>
              </a:solidFill>
              <a:round/>
              <a:headEnd/>
              <a:tailEnd/>
            </a:ln>
          </p:spPr>
          <p:txBody>
            <a:bodyPr/>
            <a:lstStyle/>
            <a:p>
              <a:endParaRPr lang="en-US"/>
            </a:p>
          </p:txBody>
        </p:sp>
        <p:sp>
          <p:nvSpPr>
            <p:cNvPr id="235529" name="Line 25"/>
            <p:cNvSpPr>
              <a:spLocks noChangeShapeType="1"/>
            </p:cNvSpPr>
            <p:nvPr/>
          </p:nvSpPr>
          <p:spPr bwMode="auto">
            <a:xfrm flipH="1" flipV="1">
              <a:off x="2395" y="2131"/>
              <a:ext cx="3120" cy="1"/>
            </a:xfrm>
            <a:prstGeom prst="line">
              <a:avLst/>
            </a:prstGeom>
            <a:noFill/>
            <a:ln w="9525">
              <a:solidFill>
                <a:srgbClr val="000000"/>
              </a:solidFill>
              <a:round/>
              <a:headEnd/>
              <a:tailEnd/>
            </a:ln>
          </p:spPr>
          <p:txBody>
            <a:bodyPr/>
            <a:lstStyle/>
            <a:p>
              <a:endParaRPr lang="en-US"/>
            </a:p>
          </p:txBody>
        </p:sp>
        <p:sp>
          <p:nvSpPr>
            <p:cNvPr id="235530" name="Line 26"/>
            <p:cNvSpPr>
              <a:spLocks noChangeShapeType="1"/>
            </p:cNvSpPr>
            <p:nvPr/>
          </p:nvSpPr>
          <p:spPr bwMode="auto">
            <a:xfrm flipV="1">
              <a:off x="5375" y="2131"/>
              <a:ext cx="2620" cy="1"/>
            </a:xfrm>
            <a:prstGeom prst="line">
              <a:avLst/>
            </a:prstGeom>
            <a:noFill/>
            <a:ln w="9525">
              <a:solidFill>
                <a:srgbClr val="000000"/>
              </a:solidFill>
              <a:round/>
              <a:headEnd/>
              <a:tailEnd/>
            </a:ln>
          </p:spPr>
          <p:txBody>
            <a:bodyPr/>
            <a:lstStyle/>
            <a:p>
              <a:endParaRPr lang="en-US"/>
            </a:p>
          </p:txBody>
        </p:sp>
        <p:sp>
          <p:nvSpPr>
            <p:cNvPr id="235531" name="Text Box 27"/>
            <p:cNvSpPr txBox="1">
              <a:spLocks noChangeArrowheads="1"/>
            </p:cNvSpPr>
            <p:nvPr/>
          </p:nvSpPr>
          <p:spPr bwMode="auto">
            <a:xfrm>
              <a:off x="3295" y="2285"/>
              <a:ext cx="2100" cy="617"/>
            </a:xfrm>
            <a:prstGeom prst="rect">
              <a:avLst/>
            </a:prstGeom>
            <a:solidFill>
              <a:srgbClr val="000000"/>
            </a:solidFill>
            <a:ln w="9525">
              <a:solidFill>
                <a:srgbClr val="000000"/>
              </a:solidFill>
              <a:miter lim="800000"/>
              <a:headEnd/>
              <a:tailEnd/>
            </a:ln>
          </p:spPr>
          <p:txBody>
            <a:bodyPr/>
            <a:lstStyle/>
            <a:p>
              <a:pPr algn="ctr"/>
              <a:r>
                <a:rPr lang="en-US" b="1">
                  <a:solidFill>
                    <a:srgbClr val="FFFFFF"/>
                  </a:solidFill>
                </a:rPr>
                <a:t>Planning/</a:t>
              </a:r>
            </a:p>
            <a:p>
              <a:pPr algn="ctr"/>
              <a:r>
                <a:rPr lang="en-US" b="1">
                  <a:solidFill>
                    <a:srgbClr val="FFFFFF"/>
                  </a:solidFill>
                </a:rPr>
                <a:t>Intelligence Section</a:t>
              </a:r>
              <a:endParaRPr lang="en-US" b="1"/>
            </a:p>
          </p:txBody>
        </p:sp>
        <p:sp>
          <p:nvSpPr>
            <p:cNvPr id="235532" name="Text Box 28"/>
            <p:cNvSpPr txBox="1">
              <a:spLocks noChangeArrowheads="1"/>
            </p:cNvSpPr>
            <p:nvPr/>
          </p:nvSpPr>
          <p:spPr bwMode="auto">
            <a:xfrm>
              <a:off x="5495" y="2285"/>
              <a:ext cx="1700" cy="617"/>
            </a:xfrm>
            <a:prstGeom prst="rect">
              <a:avLst/>
            </a:prstGeom>
            <a:solidFill>
              <a:srgbClr val="00FF00"/>
            </a:solidFill>
            <a:ln w="9525">
              <a:solidFill>
                <a:srgbClr val="000000"/>
              </a:solidFill>
              <a:miter lim="800000"/>
              <a:headEnd/>
              <a:tailEnd/>
            </a:ln>
          </p:spPr>
          <p:txBody>
            <a:bodyPr/>
            <a:lstStyle/>
            <a:p>
              <a:pPr algn="ctr"/>
              <a:r>
                <a:rPr lang="en-US" b="1">
                  <a:solidFill>
                    <a:schemeClr val="bg1"/>
                  </a:solidFill>
                </a:rPr>
                <a:t>Logistics Section</a:t>
              </a:r>
            </a:p>
          </p:txBody>
        </p:sp>
        <p:sp>
          <p:nvSpPr>
            <p:cNvPr id="235533" name="Line 29"/>
            <p:cNvSpPr>
              <a:spLocks noChangeShapeType="1"/>
            </p:cNvSpPr>
            <p:nvPr/>
          </p:nvSpPr>
          <p:spPr bwMode="auto">
            <a:xfrm>
              <a:off x="2395" y="2131"/>
              <a:ext cx="1" cy="152"/>
            </a:xfrm>
            <a:prstGeom prst="line">
              <a:avLst/>
            </a:prstGeom>
            <a:noFill/>
            <a:ln w="9525">
              <a:solidFill>
                <a:srgbClr val="000000"/>
              </a:solidFill>
              <a:round/>
              <a:headEnd/>
              <a:tailEnd/>
            </a:ln>
          </p:spPr>
          <p:txBody>
            <a:bodyPr/>
            <a:lstStyle/>
            <a:p>
              <a:endParaRPr lang="en-US"/>
            </a:p>
          </p:txBody>
        </p:sp>
        <p:sp>
          <p:nvSpPr>
            <p:cNvPr id="235534" name="Line 30"/>
            <p:cNvSpPr>
              <a:spLocks noChangeShapeType="1"/>
            </p:cNvSpPr>
            <p:nvPr/>
          </p:nvSpPr>
          <p:spPr bwMode="auto">
            <a:xfrm>
              <a:off x="4475" y="2131"/>
              <a:ext cx="0" cy="154"/>
            </a:xfrm>
            <a:prstGeom prst="line">
              <a:avLst/>
            </a:prstGeom>
            <a:noFill/>
            <a:ln w="9525">
              <a:solidFill>
                <a:srgbClr val="000000"/>
              </a:solidFill>
              <a:round/>
              <a:headEnd/>
              <a:tailEnd/>
            </a:ln>
          </p:spPr>
          <p:txBody>
            <a:bodyPr/>
            <a:lstStyle/>
            <a:p>
              <a:endParaRPr lang="en-US"/>
            </a:p>
          </p:txBody>
        </p:sp>
        <p:sp>
          <p:nvSpPr>
            <p:cNvPr id="235535" name="Line 31"/>
            <p:cNvSpPr>
              <a:spLocks noChangeShapeType="1"/>
            </p:cNvSpPr>
            <p:nvPr/>
          </p:nvSpPr>
          <p:spPr bwMode="auto">
            <a:xfrm>
              <a:off x="6395" y="2131"/>
              <a:ext cx="1" cy="152"/>
            </a:xfrm>
            <a:prstGeom prst="line">
              <a:avLst/>
            </a:prstGeom>
            <a:noFill/>
            <a:ln w="9525">
              <a:solidFill>
                <a:srgbClr val="000000"/>
              </a:solidFill>
              <a:round/>
              <a:headEnd/>
              <a:tailEnd/>
            </a:ln>
          </p:spPr>
          <p:txBody>
            <a:bodyPr/>
            <a:lstStyle/>
            <a:p>
              <a:endParaRPr lang="en-US"/>
            </a:p>
          </p:txBody>
        </p:sp>
        <p:sp>
          <p:nvSpPr>
            <p:cNvPr id="235536" name="Line 32"/>
            <p:cNvSpPr>
              <a:spLocks noChangeShapeType="1"/>
            </p:cNvSpPr>
            <p:nvPr/>
          </p:nvSpPr>
          <p:spPr bwMode="auto">
            <a:xfrm>
              <a:off x="7995" y="2131"/>
              <a:ext cx="1" cy="152"/>
            </a:xfrm>
            <a:prstGeom prst="line">
              <a:avLst/>
            </a:prstGeom>
            <a:noFill/>
            <a:ln w="9525">
              <a:solidFill>
                <a:srgbClr val="000000"/>
              </a:solidFill>
              <a:round/>
              <a:headEnd/>
              <a:tailEnd/>
            </a:ln>
          </p:spPr>
          <p:txBody>
            <a:bodyPr/>
            <a:lstStyle/>
            <a:p>
              <a:endParaRPr lang="en-US"/>
            </a:p>
          </p:txBody>
        </p:sp>
        <p:sp>
          <p:nvSpPr>
            <p:cNvPr id="235537" name="Text Box 33"/>
            <p:cNvSpPr txBox="1">
              <a:spLocks noChangeArrowheads="1"/>
            </p:cNvSpPr>
            <p:nvPr/>
          </p:nvSpPr>
          <p:spPr bwMode="auto">
            <a:xfrm>
              <a:off x="7295" y="2285"/>
              <a:ext cx="2300" cy="617"/>
            </a:xfrm>
            <a:prstGeom prst="rect">
              <a:avLst/>
            </a:prstGeom>
            <a:solidFill>
              <a:srgbClr val="3366FF"/>
            </a:solidFill>
            <a:ln w="9525">
              <a:solidFill>
                <a:srgbClr val="000000"/>
              </a:solidFill>
              <a:miter lim="800000"/>
              <a:headEnd/>
              <a:tailEnd/>
            </a:ln>
          </p:spPr>
          <p:txBody>
            <a:bodyPr/>
            <a:lstStyle/>
            <a:p>
              <a:pPr algn="ctr"/>
              <a:r>
                <a:rPr lang="en-US" b="1">
                  <a:solidFill>
                    <a:schemeClr val="bg1"/>
                  </a:solidFill>
                </a:rPr>
                <a:t>Finance/ Administration Section</a:t>
              </a:r>
            </a:p>
            <a:p>
              <a:endParaRPr lang="en-US" b="1">
                <a:solidFill>
                  <a:schemeClr val="bg1"/>
                </a:solidFill>
              </a:endParaRPr>
            </a:p>
          </p:txBody>
        </p:sp>
        <p:sp>
          <p:nvSpPr>
            <p:cNvPr id="235538" name="Text Box 34"/>
            <p:cNvSpPr txBox="1">
              <a:spLocks noChangeArrowheads="1"/>
            </p:cNvSpPr>
            <p:nvPr/>
          </p:nvSpPr>
          <p:spPr bwMode="auto">
            <a:xfrm>
              <a:off x="1295" y="2285"/>
              <a:ext cx="1800" cy="618"/>
            </a:xfrm>
            <a:prstGeom prst="rect">
              <a:avLst/>
            </a:prstGeom>
            <a:solidFill>
              <a:srgbClr val="FF0000"/>
            </a:solidFill>
            <a:ln w="9525">
              <a:solidFill>
                <a:srgbClr val="000000"/>
              </a:solidFill>
              <a:miter lim="800000"/>
              <a:headEnd/>
              <a:tailEnd/>
            </a:ln>
          </p:spPr>
          <p:txBody>
            <a:bodyPr/>
            <a:lstStyle/>
            <a:p>
              <a:pPr algn="ctr"/>
              <a:r>
                <a:rPr lang="en-US" b="1">
                  <a:solidFill>
                    <a:schemeClr val="bg1"/>
                  </a:solidFill>
                </a:rPr>
                <a:t>Operations Section</a:t>
              </a:r>
            </a:p>
          </p:txBody>
        </p:sp>
      </p:grpSp>
      <p:sp>
        <p:nvSpPr>
          <p:cNvPr id="235539" name="Text Box 35"/>
          <p:cNvSpPr txBox="1">
            <a:spLocks noChangeArrowheads="1"/>
          </p:cNvSpPr>
          <p:nvPr/>
        </p:nvSpPr>
        <p:spPr bwMode="auto">
          <a:xfrm>
            <a:off x="3657600" y="2895600"/>
            <a:ext cx="1752600" cy="762000"/>
          </a:xfrm>
          <a:prstGeom prst="rect">
            <a:avLst/>
          </a:prstGeom>
          <a:solidFill>
            <a:srgbClr val="FFCC00"/>
          </a:solidFill>
          <a:ln w="9525">
            <a:solidFill>
              <a:srgbClr val="000000"/>
            </a:solidFill>
            <a:miter lim="800000"/>
            <a:headEnd/>
            <a:tailEnd/>
          </a:ln>
        </p:spPr>
        <p:txBody>
          <a:bodyPr anchor="ctr"/>
          <a:lstStyle/>
          <a:p>
            <a:pPr algn="ctr"/>
            <a:r>
              <a:rPr lang="en-US" b="1"/>
              <a:t>EOC Director</a:t>
            </a: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p:txBody>
          <a:bodyPr/>
          <a:lstStyle/>
          <a:p>
            <a:r>
              <a:rPr lang="en-US"/>
              <a:t>Role of the General Staff</a:t>
            </a:r>
          </a:p>
        </p:txBody>
      </p:sp>
      <p:sp>
        <p:nvSpPr>
          <p:cNvPr id="236547" name="Rectangle 3"/>
          <p:cNvSpPr>
            <a:spLocks noGrp="1" noChangeArrowheads="1"/>
          </p:cNvSpPr>
          <p:nvPr>
            <p:ph type="body" idx="1"/>
          </p:nvPr>
        </p:nvSpPr>
        <p:spPr/>
        <p:txBody>
          <a:bodyPr/>
          <a:lstStyle/>
          <a:p>
            <a:r>
              <a:rPr lang="en-US"/>
              <a:t>EOC Director and Section Coordinators:</a:t>
            </a:r>
          </a:p>
          <a:p>
            <a:pPr lvl="1"/>
            <a:r>
              <a:rPr lang="en-US"/>
              <a:t>Provide direct oversight for all SEMS functions</a:t>
            </a:r>
          </a:p>
          <a:p>
            <a:pPr lvl="1"/>
            <a:r>
              <a:rPr lang="en-US"/>
              <a:t>Responsible for completing Action Plan goals and objectives</a:t>
            </a:r>
          </a:p>
          <a:p>
            <a:pPr lvl="1"/>
            <a:r>
              <a:rPr lang="en-US"/>
              <a:t>Must promote interagency coordination</a:t>
            </a: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ChangeArrowheads="1"/>
          </p:cNvSpPr>
          <p:nvPr>
            <p:ph type="title"/>
          </p:nvPr>
        </p:nvSpPr>
        <p:spPr/>
        <p:txBody>
          <a:bodyPr/>
          <a:lstStyle/>
          <a:p>
            <a:r>
              <a:rPr lang="en-US" sz="4000"/>
              <a:t>Mutual Aid Systems in the EOC</a:t>
            </a:r>
          </a:p>
        </p:txBody>
      </p:sp>
      <p:sp>
        <p:nvSpPr>
          <p:cNvPr id="237571" name="Rectangle 3"/>
          <p:cNvSpPr>
            <a:spLocks noGrp="1" noChangeArrowheads="1"/>
          </p:cNvSpPr>
          <p:nvPr>
            <p:ph type="body" idx="1"/>
          </p:nvPr>
        </p:nvSpPr>
        <p:spPr/>
        <p:txBody>
          <a:bodyPr/>
          <a:lstStyle/>
          <a:p>
            <a:pPr>
              <a:spcAft>
                <a:spcPts val="1200"/>
              </a:spcAft>
            </a:pPr>
            <a:r>
              <a:rPr lang="en-US" sz="2800"/>
              <a:t>Mutual Aid Systems may be coordinated at the EOC</a:t>
            </a:r>
          </a:p>
          <a:p>
            <a:pPr>
              <a:spcAft>
                <a:spcPts val="1200"/>
              </a:spcAft>
            </a:pPr>
            <a:r>
              <a:rPr lang="en-US" sz="2800"/>
              <a:t>If not coordinated at the EOC, mutual aid status and information should be available through Branch Coordinators in Operations</a:t>
            </a:r>
          </a:p>
          <a:p>
            <a:pPr>
              <a:spcAft>
                <a:spcPts val="1200"/>
              </a:spcAft>
            </a:pPr>
            <a:r>
              <a:rPr lang="en-US" sz="2800"/>
              <a:t>Resources not available through mutual aid channels may be ordered through the EOC Logistics section</a:t>
            </a: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p:txBody>
          <a:bodyPr/>
          <a:lstStyle/>
          <a:p>
            <a:r>
              <a:rPr lang="en-US" sz="4000"/>
              <a:t>Inter-agency Coordination Means Working Together to:</a:t>
            </a:r>
          </a:p>
        </p:txBody>
      </p:sp>
      <p:sp>
        <p:nvSpPr>
          <p:cNvPr id="210947" name="Rectangle 3"/>
          <p:cNvSpPr>
            <a:spLocks noGrp="1" noChangeArrowheads="1"/>
          </p:cNvSpPr>
          <p:nvPr>
            <p:ph type="body" idx="1"/>
          </p:nvPr>
        </p:nvSpPr>
        <p:spPr/>
        <p:txBody>
          <a:bodyPr/>
          <a:lstStyle/>
          <a:p>
            <a:pPr>
              <a:spcAft>
                <a:spcPts val="1200"/>
              </a:spcAft>
            </a:pPr>
            <a:r>
              <a:rPr lang="en-US"/>
              <a:t>Establish response priorities</a:t>
            </a:r>
          </a:p>
          <a:p>
            <a:pPr>
              <a:spcAft>
                <a:spcPts val="1200"/>
              </a:spcAft>
            </a:pPr>
            <a:r>
              <a:rPr lang="en-US"/>
              <a:t>Facilitate effective communications</a:t>
            </a:r>
          </a:p>
          <a:p>
            <a:pPr>
              <a:spcAft>
                <a:spcPts val="1200"/>
              </a:spcAft>
            </a:pPr>
            <a:r>
              <a:rPr lang="en-US"/>
              <a:t>Allocate resources</a:t>
            </a:r>
          </a:p>
          <a:p>
            <a:pPr>
              <a:spcAft>
                <a:spcPts val="1200"/>
              </a:spcAft>
            </a:pPr>
            <a:r>
              <a:rPr lang="en-US"/>
              <a:t>Develop strategies</a:t>
            </a:r>
          </a:p>
          <a:p>
            <a:pPr>
              <a:spcAft>
                <a:spcPts val="1200"/>
              </a:spcAft>
            </a:pPr>
            <a:r>
              <a:rPr lang="en-US"/>
              <a:t>Share information</a:t>
            </a: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ChangeArrowheads="1"/>
          </p:cNvSpPr>
          <p:nvPr>
            <p:ph type="title"/>
          </p:nvPr>
        </p:nvSpPr>
        <p:spPr/>
        <p:txBody>
          <a:bodyPr/>
          <a:lstStyle/>
          <a:p>
            <a:r>
              <a:rPr lang="en-US" sz="4000"/>
              <a:t>Coordinating with Community Based Organizations</a:t>
            </a:r>
          </a:p>
        </p:txBody>
      </p:sp>
      <p:sp>
        <p:nvSpPr>
          <p:cNvPr id="249859" name="Rectangle 3"/>
          <p:cNvSpPr>
            <a:spLocks noGrp="1" noChangeArrowheads="1"/>
          </p:cNvSpPr>
          <p:nvPr>
            <p:ph type="body" idx="1"/>
          </p:nvPr>
        </p:nvSpPr>
        <p:spPr/>
        <p:txBody>
          <a:bodyPr/>
          <a:lstStyle/>
          <a:p>
            <a:pPr>
              <a:spcAft>
                <a:spcPct val="50000"/>
              </a:spcAft>
            </a:pPr>
            <a:r>
              <a:rPr lang="en-US"/>
              <a:t>Organizations that have a key role in response operations should be represented in the Local Government EOC</a:t>
            </a:r>
          </a:p>
          <a:p>
            <a:pPr>
              <a:spcAft>
                <a:spcPct val="50000"/>
              </a:spcAft>
            </a:pPr>
            <a:r>
              <a:rPr lang="en-US"/>
              <a:t>If the organization serves the entire county, they should be represented at the Operational Area EOC</a:t>
            </a: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p:txBody>
          <a:bodyPr/>
          <a:lstStyle/>
          <a:p>
            <a:r>
              <a:rPr lang="en-US" sz="4000"/>
              <a:t>Response Information Management System (RIMS)</a:t>
            </a:r>
          </a:p>
        </p:txBody>
      </p:sp>
      <p:sp>
        <p:nvSpPr>
          <p:cNvPr id="250883" name="Rectangle 3"/>
          <p:cNvSpPr>
            <a:spLocks noGrp="1" noChangeArrowheads="1"/>
          </p:cNvSpPr>
          <p:nvPr>
            <p:ph type="body" idx="1"/>
          </p:nvPr>
        </p:nvSpPr>
        <p:spPr/>
        <p:txBody>
          <a:bodyPr/>
          <a:lstStyle/>
          <a:p>
            <a:r>
              <a:rPr lang="en-US"/>
              <a:t>Information system that links all Operational Areas, OES Regions and State OES</a:t>
            </a:r>
          </a:p>
          <a:p>
            <a:r>
              <a:rPr lang="en-US"/>
              <a:t>Information sharing relative to:</a:t>
            </a:r>
          </a:p>
          <a:p>
            <a:pPr lvl="1"/>
            <a:r>
              <a:rPr lang="en-US"/>
              <a:t>Situation reports</a:t>
            </a:r>
          </a:p>
          <a:p>
            <a:pPr lvl="1"/>
            <a:r>
              <a:rPr lang="en-US"/>
              <a:t>Resource/Mission requests</a:t>
            </a:r>
          </a:p>
          <a:p>
            <a:pPr lvl="1"/>
            <a:r>
              <a:rPr lang="en-US"/>
              <a:t>Emergency information</a:t>
            </a:r>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p:cNvSpPr>
            <a:spLocks noGrp="1" noChangeArrowheads="1"/>
          </p:cNvSpPr>
          <p:nvPr>
            <p:ph type="title"/>
          </p:nvPr>
        </p:nvSpPr>
        <p:spPr/>
        <p:txBody>
          <a:bodyPr/>
          <a:lstStyle/>
          <a:p>
            <a:r>
              <a:rPr lang="en-US" sz="4000"/>
              <a:t>Communicating with the Local Government EOC</a:t>
            </a:r>
          </a:p>
        </p:txBody>
      </p:sp>
      <p:sp>
        <p:nvSpPr>
          <p:cNvPr id="251907" name="Rectangle 3"/>
          <p:cNvSpPr>
            <a:spLocks noGrp="1" noChangeArrowheads="1"/>
          </p:cNvSpPr>
          <p:nvPr>
            <p:ph type="body" idx="1"/>
          </p:nvPr>
        </p:nvSpPr>
        <p:spPr/>
        <p:txBody>
          <a:bodyPr/>
          <a:lstStyle/>
          <a:p>
            <a:r>
              <a:rPr lang="en-US"/>
              <a:t>The Operational Area EOC must establish communication with any activated Local Government EOC</a:t>
            </a:r>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p:txBody>
          <a:bodyPr/>
          <a:lstStyle/>
          <a:p>
            <a:r>
              <a:rPr lang="en-US" sz="4000"/>
              <a:t>Policy / Coordination Relationships</a:t>
            </a:r>
          </a:p>
        </p:txBody>
      </p:sp>
      <p:sp>
        <p:nvSpPr>
          <p:cNvPr id="252931" name="Rectangle 3"/>
          <p:cNvSpPr>
            <a:spLocks noGrp="1" noChangeArrowheads="1"/>
          </p:cNvSpPr>
          <p:nvPr>
            <p:ph type="body" idx="1"/>
          </p:nvPr>
        </p:nvSpPr>
        <p:spPr/>
        <p:txBody>
          <a:bodyPr/>
          <a:lstStyle/>
          <a:p>
            <a:endParaRPr lang="en-US"/>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p:txBody>
          <a:bodyPr/>
          <a:lstStyle/>
          <a:p>
            <a:r>
              <a:rPr lang="en-US" sz="4000"/>
              <a:t>Agency Representatives and Inter-agency Groups</a:t>
            </a:r>
          </a:p>
        </p:txBody>
      </p:sp>
      <p:sp>
        <p:nvSpPr>
          <p:cNvPr id="253955" name="Rectangle 3"/>
          <p:cNvSpPr>
            <a:spLocks noGrp="1" noChangeArrowheads="1"/>
          </p:cNvSpPr>
          <p:nvPr>
            <p:ph type="body" idx="1"/>
          </p:nvPr>
        </p:nvSpPr>
        <p:spPr>
          <a:xfrm>
            <a:off x="457200" y="1981200"/>
            <a:ext cx="8229600" cy="4495800"/>
          </a:xfrm>
        </p:spPr>
        <p:txBody>
          <a:bodyPr/>
          <a:lstStyle/>
          <a:p>
            <a:pPr>
              <a:spcAft>
                <a:spcPct val="40000"/>
              </a:spcAft>
            </a:pPr>
            <a:r>
              <a:rPr lang="en-US" sz="2800"/>
              <a:t>Inter-agency Groups are formed at the Operational Area as required</a:t>
            </a:r>
          </a:p>
          <a:p>
            <a:pPr>
              <a:spcAft>
                <a:spcPct val="40000"/>
              </a:spcAft>
            </a:pPr>
            <a:r>
              <a:rPr lang="en-US" sz="2800"/>
              <a:t>Agency Representatives should have operational decision-making authority</a:t>
            </a:r>
          </a:p>
          <a:p>
            <a:r>
              <a:rPr lang="en-US" sz="2800"/>
              <a:t>Agencies represented:</a:t>
            </a:r>
          </a:p>
          <a:p>
            <a:pPr lvl="1"/>
            <a:r>
              <a:rPr lang="en-US" sz="2400"/>
              <a:t>County</a:t>
            </a:r>
          </a:p>
          <a:p>
            <a:pPr lvl="1"/>
            <a:r>
              <a:rPr lang="en-US" sz="2400"/>
              <a:t>Affected Cities</a:t>
            </a:r>
          </a:p>
          <a:p>
            <a:pPr lvl="1"/>
            <a:r>
              <a:rPr lang="en-US" sz="2400"/>
              <a:t>Involved Special Districts</a:t>
            </a:r>
          </a:p>
          <a:p>
            <a:pPr lvl="1"/>
            <a:r>
              <a:rPr lang="en-US" sz="2400"/>
              <a:t>Other organizations as required</a:t>
            </a: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p:txBody>
          <a:bodyPr/>
          <a:lstStyle/>
          <a:p>
            <a:r>
              <a:rPr lang="en-US"/>
              <a:t>Special District Coordination</a:t>
            </a:r>
          </a:p>
        </p:txBody>
      </p:sp>
      <p:sp>
        <p:nvSpPr>
          <p:cNvPr id="254979" name="Rectangle 3"/>
          <p:cNvSpPr>
            <a:spLocks noGrp="1" noChangeArrowheads="1"/>
          </p:cNvSpPr>
          <p:nvPr>
            <p:ph type="body" idx="1"/>
          </p:nvPr>
        </p:nvSpPr>
        <p:spPr/>
        <p:txBody>
          <a:bodyPr/>
          <a:lstStyle/>
          <a:p>
            <a:pPr>
              <a:lnSpc>
                <a:spcPct val="90000"/>
              </a:lnSpc>
            </a:pPr>
            <a:r>
              <a:rPr lang="en-US" sz="2800"/>
              <a:t>When a Special District serves only one jurisdiction:</a:t>
            </a:r>
          </a:p>
          <a:p>
            <a:pPr lvl="1">
              <a:lnSpc>
                <a:spcPct val="90000"/>
              </a:lnSpc>
              <a:spcAft>
                <a:spcPct val="50000"/>
              </a:spcAft>
            </a:pPr>
            <a:r>
              <a:rPr lang="en-US" sz="2400"/>
              <a:t>Special District provides an agency representative in the jurisdiction’s EOC</a:t>
            </a:r>
          </a:p>
          <a:p>
            <a:pPr>
              <a:lnSpc>
                <a:spcPct val="90000"/>
              </a:lnSpc>
            </a:pPr>
            <a:r>
              <a:rPr lang="en-US" sz="2800"/>
              <a:t>When a Special District serves multiple jurisdiction:</a:t>
            </a:r>
          </a:p>
          <a:p>
            <a:pPr lvl="1">
              <a:lnSpc>
                <a:spcPct val="90000"/>
              </a:lnSpc>
            </a:pPr>
            <a:r>
              <a:rPr lang="en-US" sz="2400"/>
              <a:t>Special District provides agency representatives to each jurisdiction, or…</a:t>
            </a:r>
          </a:p>
          <a:p>
            <a:pPr lvl="1">
              <a:lnSpc>
                <a:spcPct val="90000"/>
              </a:lnSpc>
            </a:pPr>
            <a:r>
              <a:rPr lang="en-US" sz="2400"/>
              <a:t>Provides one agency representative at the Operational Area EOC</a:t>
            </a:r>
          </a:p>
          <a:p>
            <a:pPr lvl="1">
              <a:lnSpc>
                <a:spcPct val="90000"/>
              </a:lnSpc>
            </a:pPr>
            <a:endParaRPr lang="en-US" sz="2400"/>
          </a:p>
          <a:p>
            <a:pPr lvl="1">
              <a:lnSpc>
                <a:spcPct val="90000"/>
              </a:lnSpc>
            </a:pPr>
            <a:endParaRPr lang="en-US" sz="2400"/>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ChangeArrowheads="1"/>
          </p:cNvSpPr>
          <p:nvPr>
            <p:ph type="title"/>
          </p:nvPr>
        </p:nvSpPr>
        <p:spPr/>
        <p:txBody>
          <a:bodyPr/>
          <a:lstStyle/>
          <a:p>
            <a:r>
              <a:rPr lang="en-US" sz="4000"/>
              <a:t>Other Ways to Coordinate with Special Districts?</a:t>
            </a:r>
          </a:p>
        </p:txBody>
      </p:sp>
      <p:sp>
        <p:nvSpPr>
          <p:cNvPr id="256003" name="Rectangle 3"/>
          <p:cNvSpPr>
            <a:spLocks noGrp="1" noChangeArrowheads="1"/>
          </p:cNvSpPr>
          <p:nvPr>
            <p:ph type="body" idx="1"/>
          </p:nvPr>
        </p:nvSpPr>
        <p:spPr/>
        <p:txBody>
          <a:bodyPr/>
          <a:lstStyle/>
          <a:p>
            <a:r>
              <a:rPr lang="en-US"/>
              <a:t>How does your jurisdiction or district promote and maintain inter-agency coordination?</a:t>
            </a: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Grp="1" noChangeArrowheads="1"/>
          </p:cNvSpPr>
          <p:nvPr>
            <p:ph type="title"/>
          </p:nvPr>
        </p:nvSpPr>
        <p:spPr/>
        <p:txBody>
          <a:bodyPr/>
          <a:lstStyle/>
          <a:p>
            <a:r>
              <a:rPr lang="en-US"/>
              <a:t>Regional EOCs (REOCs)</a:t>
            </a:r>
          </a:p>
        </p:txBody>
      </p:sp>
      <p:sp>
        <p:nvSpPr>
          <p:cNvPr id="257027" name="Rectangle 3"/>
          <p:cNvSpPr>
            <a:spLocks noGrp="1" noChangeArrowheads="1"/>
          </p:cNvSpPr>
          <p:nvPr>
            <p:ph type="body" idx="1"/>
          </p:nvPr>
        </p:nvSpPr>
        <p:spPr/>
        <p:txBody>
          <a:bodyPr/>
          <a:lstStyle/>
          <a:p>
            <a:r>
              <a:rPr lang="en-US"/>
              <a:t>Three OES Administrative Regions and REOCs:</a:t>
            </a:r>
          </a:p>
          <a:p>
            <a:pPr lvl="1"/>
            <a:r>
              <a:rPr lang="en-US"/>
              <a:t>Southern (Los Alamitos AFRC)</a:t>
            </a:r>
          </a:p>
          <a:p>
            <a:pPr lvl="1"/>
            <a:r>
              <a:rPr lang="en-US"/>
              <a:t>Coastal (Oakland)</a:t>
            </a:r>
          </a:p>
          <a:p>
            <a:pPr lvl="1"/>
            <a:r>
              <a:rPr lang="en-US"/>
              <a:t>Inland (Mather)</a:t>
            </a:r>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ChangeArrowheads="1"/>
          </p:cNvSpPr>
          <p:nvPr>
            <p:ph type="title"/>
          </p:nvPr>
        </p:nvSpPr>
        <p:spPr/>
        <p:txBody>
          <a:bodyPr/>
          <a:lstStyle/>
          <a:p>
            <a:r>
              <a:rPr lang="en-US"/>
              <a:t>OES vs. Mutual Aid Regions</a:t>
            </a:r>
          </a:p>
        </p:txBody>
      </p:sp>
      <p:grpSp>
        <p:nvGrpSpPr>
          <p:cNvPr id="258052" name="Group 4"/>
          <p:cNvGrpSpPr>
            <a:grpSpLocks/>
          </p:cNvGrpSpPr>
          <p:nvPr/>
        </p:nvGrpSpPr>
        <p:grpSpPr bwMode="auto">
          <a:xfrm>
            <a:off x="1143000" y="1905000"/>
            <a:ext cx="2057400" cy="3124200"/>
            <a:chOff x="0" y="0"/>
            <a:chExt cx="2149" cy="3122"/>
          </a:xfrm>
        </p:grpSpPr>
        <p:pic>
          <p:nvPicPr>
            <p:cNvPr id="258053" name="Picture 5"/>
            <p:cNvPicPr>
              <a:picLocks noChangeArrowheads="1"/>
            </p:cNvPicPr>
            <p:nvPr/>
          </p:nvPicPr>
          <p:blipFill>
            <a:blip r:embed="rId2"/>
            <a:srcRect/>
            <a:stretch>
              <a:fillRect/>
            </a:stretch>
          </p:blipFill>
          <p:spPr bwMode="auto">
            <a:xfrm>
              <a:off x="0" y="0"/>
              <a:ext cx="2149" cy="3122"/>
            </a:xfrm>
            <a:prstGeom prst="rect">
              <a:avLst/>
            </a:prstGeom>
            <a:noFill/>
            <a:ln w="9525">
              <a:noFill/>
              <a:miter lim="800000"/>
              <a:headEnd/>
              <a:tailEnd/>
            </a:ln>
          </p:spPr>
        </p:pic>
        <p:sp>
          <p:nvSpPr>
            <p:cNvPr id="258054" name="Rectangle 6"/>
            <p:cNvSpPr>
              <a:spLocks noChangeArrowheads="1"/>
            </p:cNvSpPr>
            <p:nvPr/>
          </p:nvSpPr>
          <p:spPr bwMode="auto">
            <a:xfrm>
              <a:off x="58" y="29"/>
              <a:ext cx="2025" cy="3056"/>
            </a:xfrm>
            <a:prstGeom prst="rect">
              <a:avLst/>
            </a:prstGeom>
            <a:noFill/>
            <a:ln w="9525">
              <a:noFill/>
              <a:miter lim="800000"/>
              <a:headEnd/>
              <a:tailEnd/>
            </a:ln>
          </p:spPr>
          <p:txBody>
            <a:bodyPr lIns="0" tIns="0" rIns="0" bIns="0"/>
            <a:lstStyle/>
            <a:p>
              <a:pPr marL="342900" indent="-342900" eaLnBrk="0" hangingPunct="0">
                <a:spcBef>
                  <a:spcPct val="20000"/>
                </a:spcBef>
                <a:buClr>
                  <a:schemeClr val="tx2"/>
                </a:buClr>
                <a:buSzPct val="75000"/>
                <a:buFont typeface="Monotype Sorts"/>
                <a:buChar char="u"/>
              </a:pPr>
              <a:endParaRPr lang="en-US" sz="2400">
                <a:latin typeface="Times New Roman" pitchFamily="18" charset="0"/>
              </a:endParaRPr>
            </a:p>
          </p:txBody>
        </p:sp>
      </p:grpSp>
      <p:pic>
        <p:nvPicPr>
          <p:cNvPr id="258055" name="Picture 7"/>
          <p:cNvPicPr>
            <a:picLocks noChangeArrowheads="1"/>
          </p:cNvPicPr>
          <p:nvPr/>
        </p:nvPicPr>
        <p:blipFill>
          <a:blip r:embed="rId3"/>
          <a:srcRect/>
          <a:stretch>
            <a:fillRect/>
          </a:stretch>
        </p:blipFill>
        <p:spPr bwMode="auto">
          <a:xfrm>
            <a:off x="2819400" y="4038600"/>
            <a:ext cx="2705100" cy="2222500"/>
          </a:xfrm>
          <a:prstGeom prst="rect">
            <a:avLst/>
          </a:prstGeom>
          <a:noFill/>
          <a:ln w="9525">
            <a:noFill/>
            <a:miter lim="800000"/>
            <a:headEnd/>
            <a:tailEnd/>
          </a:ln>
        </p:spPr>
      </p:pic>
      <p:sp>
        <p:nvSpPr>
          <p:cNvPr id="258056" name="Text Box 8"/>
          <p:cNvSpPr txBox="1">
            <a:spLocks noChangeArrowheads="1"/>
          </p:cNvSpPr>
          <p:nvPr/>
        </p:nvSpPr>
        <p:spPr bwMode="auto">
          <a:xfrm>
            <a:off x="3810000" y="1981200"/>
            <a:ext cx="4572000" cy="1187450"/>
          </a:xfrm>
          <a:prstGeom prst="rect">
            <a:avLst/>
          </a:prstGeom>
          <a:noFill/>
          <a:ln w="9525">
            <a:noFill/>
            <a:miter lim="800000"/>
            <a:headEnd/>
            <a:tailEnd/>
          </a:ln>
        </p:spPr>
        <p:txBody>
          <a:bodyPr>
            <a:spAutoFit/>
          </a:bodyPr>
          <a:lstStyle/>
          <a:p>
            <a:pPr eaLnBrk="0" hangingPunct="0">
              <a:spcBef>
                <a:spcPct val="50000"/>
              </a:spcBef>
            </a:pPr>
            <a:r>
              <a:rPr lang="en-US" sz="2400"/>
              <a:t>To facilitate Mutual Aid, the state is geographically divided into six (6) mutual aid regions.</a:t>
            </a:r>
          </a:p>
        </p:txBody>
      </p:sp>
      <p:sp>
        <p:nvSpPr>
          <p:cNvPr id="258057" name="Rectangle 9"/>
          <p:cNvSpPr>
            <a:spLocks noChangeArrowheads="1"/>
          </p:cNvSpPr>
          <p:nvPr/>
        </p:nvSpPr>
        <p:spPr bwMode="auto">
          <a:xfrm>
            <a:off x="5715000" y="3886200"/>
            <a:ext cx="3581400" cy="1552575"/>
          </a:xfrm>
          <a:prstGeom prst="rect">
            <a:avLst/>
          </a:prstGeom>
          <a:noFill/>
          <a:ln w="9525">
            <a:noFill/>
            <a:miter lim="800000"/>
            <a:headEnd/>
            <a:tailEnd/>
          </a:ln>
        </p:spPr>
        <p:txBody>
          <a:bodyPr>
            <a:spAutoFit/>
          </a:bodyPr>
          <a:lstStyle/>
          <a:p>
            <a:r>
              <a:rPr lang="en-US" sz="2400"/>
              <a:t>Each Mutual Aid</a:t>
            </a:r>
          </a:p>
          <a:p>
            <a:r>
              <a:rPr lang="en-US" sz="2400"/>
              <a:t>Region has a Regional Coordinator and a State OES Coordinator</a:t>
            </a: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ChangeArrowheads="1"/>
          </p:cNvSpPr>
          <p:nvPr>
            <p:ph type="title"/>
          </p:nvPr>
        </p:nvSpPr>
        <p:spPr/>
        <p:txBody>
          <a:bodyPr/>
          <a:lstStyle/>
          <a:p>
            <a:r>
              <a:rPr lang="en-US"/>
              <a:t>What does the REOC do?</a:t>
            </a:r>
          </a:p>
        </p:txBody>
      </p:sp>
      <p:sp>
        <p:nvSpPr>
          <p:cNvPr id="259075" name="Rectangle 3"/>
          <p:cNvSpPr>
            <a:spLocks noGrp="1" noChangeArrowheads="1"/>
          </p:cNvSpPr>
          <p:nvPr>
            <p:ph type="body" idx="1"/>
          </p:nvPr>
        </p:nvSpPr>
        <p:spPr/>
        <p:txBody>
          <a:bodyPr/>
          <a:lstStyle/>
          <a:p>
            <a:pPr>
              <a:spcAft>
                <a:spcPct val="40000"/>
              </a:spcAft>
            </a:pPr>
            <a:r>
              <a:rPr lang="en-US" sz="2800"/>
              <a:t>Coordinates and communicate with and between the State Operations Center (SOC) and Operational Areas within the Region </a:t>
            </a:r>
          </a:p>
          <a:p>
            <a:pPr>
              <a:spcAft>
                <a:spcPct val="40000"/>
              </a:spcAft>
            </a:pPr>
            <a:r>
              <a:rPr lang="en-US" sz="2800"/>
              <a:t>Provides direct mission an resource support to Operational Areas as required</a:t>
            </a:r>
          </a:p>
          <a:p>
            <a:pPr>
              <a:spcAft>
                <a:spcPct val="40000"/>
              </a:spcAft>
            </a:pPr>
            <a:r>
              <a:rPr lang="en-US" sz="2800"/>
              <a:t>Coordinates mission requests and response activities with State Agency Department Operations Centers</a:t>
            </a:r>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p:txBody>
          <a:bodyPr/>
          <a:lstStyle/>
          <a:p>
            <a:r>
              <a:rPr lang="en-US" sz="4000"/>
              <a:t>REOC Operational Responsibilities</a:t>
            </a:r>
          </a:p>
        </p:txBody>
      </p:sp>
      <p:sp>
        <p:nvSpPr>
          <p:cNvPr id="260099" name="Rectangle 3"/>
          <p:cNvSpPr>
            <a:spLocks noGrp="1" noChangeArrowheads="1"/>
          </p:cNvSpPr>
          <p:nvPr>
            <p:ph type="body" idx="1"/>
          </p:nvPr>
        </p:nvSpPr>
        <p:spPr/>
        <p:txBody>
          <a:bodyPr/>
          <a:lstStyle/>
          <a:p>
            <a:pPr>
              <a:spcAft>
                <a:spcPct val="20000"/>
              </a:spcAft>
            </a:pPr>
            <a:r>
              <a:rPr lang="en-US" sz="2800"/>
              <a:t>State’s primary link with Operational Areas</a:t>
            </a:r>
          </a:p>
          <a:p>
            <a:pPr>
              <a:spcAft>
                <a:spcPct val="20000"/>
              </a:spcAft>
            </a:pPr>
            <a:r>
              <a:rPr lang="en-US" sz="2800"/>
              <a:t>Coordinates  Disaster Response of State and Federal agencies, in support of Local Governments</a:t>
            </a:r>
          </a:p>
          <a:p>
            <a:pPr>
              <a:spcAft>
                <a:spcPct val="20000"/>
              </a:spcAft>
            </a:pPr>
            <a:r>
              <a:rPr lang="en-US" sz="2800"/>
              <a:t>Provides Operational guidance to Local Governments as needed during the emergency</a:t>
            </a:r>
          </a:p>
          <a:p>
            <a:pPr>
              <a:spcAft>
                <a:spcPct val="20000"/>
              </a:spcAft>
            </a:pPr>
            <a:r>
              <a:rPr lang="en-US" sz="2800"/>
              <a:t>Assists Local Jurisdictions with the recovery process</a:t>
            </a:r>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p:cNvSpPr>
            <a:spLocks noGrp="1" noChangeArrowheads="1"/>
          </p:cNvSpPr>
          <p:nvPr>
            <p:ph type="title"/>
          </p:nvPr>
        </p:nvSpPr>
        <p:spPr/>
        <p:txBody>
          <a:bodyPr/>
          <a:lstStyle/>
          <a:p>
            <a:r>
              <a:rPr lang="en-US"/>
              <a:t>REOC Activation Criteria</a:t>
            </a:r>
          </a:p>
        </p:txBody>
      </p:sp>
      <p:sp>
        <p:nvSpPr>
          <p:cNvPr id="261123" name="Rectangle 3"/>
          <p:cNvSpPr>
            <a:spLocks noGrp="1" noChangeArrowheads="1"/>
          </p:cNvSpPr>
          <p:nvPr>
            <p:ph type="body" idx="1"/>
          </p:nvPr>
        </p:nvSpPr>
        <p:spPr/>
        <p:txBody>
          <a:bodyPr/>
          <a:lstStyle/>
          <a:p>
            <a:pPr>
              <a:spcAft>
                <a:spcPct val="50000"/>
              </a:spcAft>
            </a:pPr>
            <a:r>
              <a:rPr lang="en-US"/>
              <a:t>Within 1 hour of the activation of an Operational Area in the Region</a:t>
            </a:r>
          </a:p>
          <a:p>
            <a:pPr>
              <a:spcAft>
                <a:spcPct val="50000"/>
              </a:spcAft>
            </a:pPr>
            <a:r>
              <a:rPr lang="en-US"/>
              <a:t>At the direction of the Regional Administrator</a:t>
            </a:r>
          </a:p>
          <a:p>
            <a:pPr>
              <a:spcAft>
                <a:spcPct val="50000"/>
              </a:spcAft>
            </a:pPr>
            <a:r>
              <a:rPr lang="en-US"/>
              <a:t>Event occurs resulting in a local proclamation of an emergency</a:t>
            </a:r>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p:cNvSpPr>
            <a:spLocks noGrp="1" noChangeArrowheads="1"/>
          </p:cNvSpPr>
          <p:nvPr>
            <p:ph type="title"/>
          </p:nvPr>
        </p:nvSpPr>
        <p:spPr/>
        <p:txBody>
          <a:bodyPr/>
          <a:lstStyle/>
          <a:p>
            <a:r>
              <a:rPr lang="en-US"/>
              <a:t>REOC Purchasing Authority</a:t>
            </a:r>
          </a:p>
        </p:txBody>
      </p:sp>
      <p:sp>
        <p:nvSpPr>
          <p:cNvPr id="262147" name="Rectangle 3"/>
          <p:cNvSpPr>
            <a:spLocks noGrp="1" noChangeArrowheads="1"/>
          </p:cNvSpPr>
          <p:nvPr>
            <p:ph type="body" idx="1"/>
          </p:nvPr>
        </p:nvSpPr>
        <p:spPr/>
        <p:txBody>
          <a:bodyPr/>
          <a:lstStyle/>
          <a:p>
            <a:pPr>
              <a:spcAft>
                <a:spcPct val="50000"/>
              </a:spcAft>
            </a:pPr>
            <a:r>
              <a:rPr lang="en-US"/>
              <a:t>SOC delegates authority to the REOC Director</a:t>
            </a:r>
          </a:p>
          <a:p>
            <a:pPr>
              <a:spcAft>
                <a:spcPct val="50000"/>
              </a:spcAft>
            </a:pPr>
            <a:r>
              <a:rPr lang="en-US"/>
              <a:t>REOC Director provides oversight for purchasing activities assigned to Finance Administration</a:t>
            </a:r>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Grp="1" noChangeArrowheads="1"/>
          </p:cNvSpPr>
          <p:nvPr>
            <p:ph type="title"/>
          </p:nvPr>
        </p:nvSpPr>
        <p:spPr/>
        <p:txBody>
          <a:bodyPr/>
          <a:lstStyle/>
          <a:p>
            <a:r>
              <a:rPr lang="en-US"/>
              <a:t>Mission Numbers</a:t>
            </a:r>
          </a:p>
        </p:txBody>
      </p:sp>
      <p:sp>
        <p:nvSpPr>
          <p:cNvPr id="263171" name="Rectangle 3"/>
          <p:cNvSpPr>
            <a:spLocks noGrp="1" noChangeArrowheads="1"/>
          </p:cNvSpPr>
          <p:nvPr>
            <p:ph type="body" idx="1"/>
          </p:nvPr>
        </p:nvSpPr>
        <p:spPr/>
        <p:txBody>
          <a:bodyPr/>
          <a:lstStyle/>
          <a:p>
            <a:pPr>
              <a:spcAft>
                <a:spcPct val="50000"/>
              </a:spcAft>
            </a:pPr>
            <a:r>
              <a:rPr lang="en-US"/>
              <a:t>Authorize expenses associated with the use of State agency resources</a:t>
            </a:r>
          </a:p>
          <a:p>
            <a:pPr>
              <a:spcAft>
                <a:spcPct val="50000"/>
              </a:spcAft>
            </a:pPr>
            <a:r>
              <a:rPr lang="en-US"/>
              <a:t>REOC Director oversees Mission Assignment / Authorization process</a:t>
            </a: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p:cNvSpPr>
            <a:spLocks noGrp="1" noChangeArrowheads="1"/>
          </p:cNvSpPr>
          <p:nvPr>
            <p:ph type="title"/>
          </p:nvPr>
        </p:nvSpPr>
        <p:spPr/>
        <p:txBody>
          <a:bodyPr/>
          <a:lstStyle/>
          <a:p>
            <a:r>
              <a:rPr lang="en-US"/>
              <a:t>Procurement Policy</a:t>
            </a:r>
          </a:p>
        </p:txBody>
      </p:sp>
      <p:sp>
        <p:nvSpPr>
          <p:cNvPr id="264195" name="Rectangle 3"/>
          <p:cNvSpPr>
            <a:spLocks noGrp="1" noChangeArrowheads="1"/>
          </p:cNvSpPr>
          <p:nvPr>
            <p:ph type="body" idx="1"/>
          </p:nvPr>
        </p:nvSpPr>
        <p:spPr/>
        <p:txBody>
          <a:bodyPr/>
          <a:lstStyle/>
          <a:p>
            <a:r>
              <a:rPr lang="en-US"/>
              <a:t>Life-, safety- or time-critical situations:</a:t>
            </a:r>
          </a:p>
          <a:p>
            <a:pPr lvl="1">
              <a:spcAft>
                <a:spcPct val="50000"/>
              </a:spcAft>
            </a:pPr>
            <a:r>
              <a:rPr lang="en-US"/>
              <a:t>Resources procured from the NEAREST AVAILABLE SOURCE!</a:t>
            </a:r>
          </a:p>
          <a:p>
            <a:r>
              <a:rPr lang="en-US"/>
              <a:t>Non-critical procurement priority:</a:t>
            </a:r>
          </a:p>
          <a:p>
            <a:pPr lvl="1"/>
            <a:r>
              <a:rPr lang="en-US"/>
              <a:t>Utilize State-owned resources first</a:t>
            </a:r>
          </a:p>
          <a:p>
            <a:pPr lvl="1"/>
            <a:r>
              <a:rPr lang="en-US"/>
              <a:t>Donated goods/services</a:t>
            </a:r>
          </a:p>
          <a:p>
            <a:pPr lvl="1"/>
            <a:r>
              <a:rPr lang="en-US"/>
              <a:t>Lease or purchased goods or services</a:t>
            </a:r>
          </a:p>
          <a:p>
            <a:pPr lvl="1"/>
            <a:endParaRPr lang="en-US"/>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p:cNvSpPr>
            <a:spLocks noGrp="1" noChangeArrowheads="1"/>
          </p:cNvSpPr>
          <p:nvPr>
            <p:ph type="title"/>
          </p:nvPr>
        </p:nvSpPr>
        <p:spPr/>
        <p:txBody>
          <a:bodyPr/>
          <a:lstStyle/>
          <a:p>
            <a:r>
              <a:rPr lang="en-US" sz="4000"/>
              <a:t>5 SEMS Functions in the REOC</a:t>
            </a:r>
          </a:p>
        </p:txBody>
      </p:sp>
      <p:sp>
        <p:nvSpPr>
          <p:cNvPr id="265219" name="Rectangle 3"/>
          <p:cNvSpPr>
            <a:spLocks noGrp="1" noChangeArrowheads="1"/>
          </p:cNvSpPr>
          <p:nvPr>
            <p:ph type="body" idx="1"/>
          </p:nvPr>
        </p:nvSpPr>
        <p:spPr/>
        <p:txBody>
          <a:bodyPr/>
          <a:lstStyle/>
          <a:p>
            <a:r>
              <a:rPr lang="en-US"/>
              <a:t>Management</a:t>
            </a:r>
          </a:p>
          <a:p>
            <a:r>
              <a:rPr lang="en-US"/>
              <a:t>Operations</a:t>
            </a:r>
          </a:p>
          <a:p>
            <a:r>
              <a:rPr lang="en-US"/>
              <a:t>Planning/Intelligence</a:t>
            </a:r>
          </a:p>
          <a:p>
            <a:r>
              <a:rPr lang="en-US"/>
              <a:t>Logistics</a:t>
            </a:r>
          </a:p>
          <a:p>
            <a:r>
              <a:rPr lang="en-US"/>
              <a:t>Finance/Administration</a:t>
            </a:r>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p:cNvSpPr>
            <a:spLocks noGrp="1" noChangeArrowheads="1"/>
          </p:cNvSpPr>
          <p:nvPr>
            <p:ph type="title"/>
          </p:nvPr>
        </p:nvSpPr>
        <p:spPr/>
        <p:txBody>
          <a:bodyPr/>
          <a:lstStyle/>
          <a:p>
            <a:endParaRPr lang="en-US"/>
          </a:p>
        </p:txBody>
      </p:sp>
      <p:sp>
        <p:nvSpPr>
          <p:cNvPr id="290819" name="Rectangle 3"/>
          <p:cNvSpPr>
            <a:spLocks noGrp="1" noChangeArrowheads="1"/>
          </p:cNvSpPr>
          <p:nvPr>
            <p:ph type="body" idx="1"/>
          </p:nvPr>
        </p:nvSpPr>
        <p:spPr/>
        <p:txBody>
          <a:bodyPr/>
          <a:lstStyle/>
          <a:p>
            <a:endParaRPr lang="en-US"/>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2"/>
          <p:cNvSpPr>
            <a:spLocks noGrp="1" noChangeArrowheads="1"/>
          </p:cNvSpPr>
          <p:nvPr>
            <p:ph type="title"/>
          </p:nvPr>
        </p:nvSpPr>
        <p:spPr/>
        <p:txBody>
          <a:bodyPr/>
          <a:lstStyle/>
          <a:p>
            <a:r>
              <a:rPr lang="en-US" sz="4000"/>
              <a:t>REOC SEMS Organization Chart</a:t>
            </a:r>
          </a:p>
        </p:txBody>
      </p:sp>
      <p:sp>
        <p:nvSpPr>
          <p:cNvPr id="291843" name="Rectangle 3"/>
          <p:cNvSpPr>
            <a:spLocks noChangeArrowheads="1"/>
          </p:cNvSpPr>
          <p:nvPr/>
        </p:nvSpPr>
        <p:spPr bwMode="auto">
          <a:xfrm>
            <a:off x="381000" y="1524000"/>
            <a:ext cx="8229600" cy="4114800"/>
          </a:xfrm>
          <a:prstGeom prst="rect">
            <a:avLst/>
          </a:prstGeom>
          <a:noFill/>
          <a:ln w="9525">
            <a:noFill/>
            <a:miter lim="800000"/>
            <a:headEnd/>
            <a:tailEnd/>
          </a:ln>
          <a:effectLst/>
        </p:spPr>
        <p:txBody>
          <a:bodyPr/>
          <a:lstStyle/>
          <a:p>
            <a:pPr marL="342900" indent="-342900">
              <a:spcBef>
                <a:spcPct val="20000"/>
              </a:spcBef>
              <a:buClr>
                <a:schemeClr val="bg2"/>
              </a:buClr>
              <a:buSzPct val="75000"/>
              <a:buFont typeface="Wingdings" pitchFamily="2" charset="2"/>
              <a:buChar char="n"/>
            </a:pPr>
            <a:endParaRPr lang="en-US" sz="3200"/>
          </a:p>
        </p:txBody>
      </p:sp>
      <p:grpSp>
        <p:nvGrpSpPr>
          <p:cNvPr id="291844" name="Group 22"/>
          <p:cNvGrpSpPr>
            <a:grpSpLocks noChangeAspect="1"/>
          </p:cNvGrpSpPr>
          <p:nvPr/>
        </p:nvGrpSpPr>
        <p:grpSpPr bwMode="auto">
          <a:xfrm>
            <a:off x="381000" y="2743200"/>
            <a:ext cx="8305800" cy="2428875"/>
            <a:chOff x="895" y="1359"/>
            <a:chExt cx="9000" cy="1697"/>
          </a:xfrm>
        </p:grpSpPr>
        <p:sp>
          <p:nvSpPr>
            <p:cNvPr id="291845" name="AutoShape 23"/>
            <p:cNvSpPr>
              <a:spLocks noChangeAspect="1" noChangeArrowheads="1"/>
            </p:cNvSpPr>
            <p:nvPr/>
          </p:nvSpPr>
          <p:spPr bwMode="auto">
            <a:xfrm>
              <a:off x="895" y="1359"/>
              <a:ext cx="9000" cy="1697"/>
            </a:xfrm>
            <a:prstGeom prst="rect">
              <a:avLst/>
            </a:prstGeom>
            <a:noFill/>
            <a:ln w="9525">
              <a:noFill/>
              <a:miter lim="800000"/>
              <a:headEnd/>
              <a:tailEnd/>
            </a:ln>
          </p:spPr>
          <p:txBody>
            <a:bodyPr/>
            <a:lstStyle/>
            <a:p>
              <a:endParaRPr lang="en-US"/>
            </a:p>
          </p:txBody>
        </p:sp>
        <p:sp>
          <p:nvSpPr>
            <p:cNvPr id="291846" name="Line 24"/>
            <p:cNvSpPr>
              <a:spLocks noChangeShapeType="1"/>
            </p:cNvSpPr>
            <p:nvPr/>
          </p:nvSpPr>
          <p:spPr bwMode="auto">
            <a:xfrm>
              <a:off x="5475" y="1822"/>
              <a:ext cx="1" cy="309"/>
            </a:xfrm>
            <a:prstGeom prst="line">
              <a:avLst/>
            </a:prstGeom>
            <a:noFill/>
            <a:ln w="9525">
              <a:solidFill>
                <a:srgbClr val="000000"/>
              </a:solidFill>
              <a:round/>
              <a:headEnd/>
              <a:tailEnd/>
            </a:ln>
          </p:spPr>
          <p:txBody>
            <a:bodyPr/>
            <a:lstStyle/>
            <a:p>
              <a:endParaRPr lang="en-US"/>
            </a:p>
          </p:txBody>
        </p:sp>
        <p:sp>
          <p:nvSpPr>
            <p:cNvPr id="291847" name="Line 25"/>
            <p:cNvSpPr>
              <a:spLocks noChangeShapeType="1"/>
            </p:cNvSpPr>
            <p:nvPr/>
          </p:nvSpPr>
          <p:spPr bwMode="auto">
            <a:xfrm flipH="1" flipV="1">
              <a:off x="2395" y="2131"/>
              <a:ext cx="3120" cy="1"/>
            </a:xfrm>
            <a:prstGeom prst="line">
              <a:avLst/>
            </a:prstGeom>
            <a:noFill/>
            <a:ln w="9525">
              <a:solidFill>
                <a:srgbClr val="000000"/>
              </a:solidFill>
              <a:round/>
              <a:headEnd/>
              <a:tailEnd/>
            </a:ln>
          </p:spPr>
          <p:txBody>
            <a:bodyPr/>
            <a:lstStyle/>
            <a:p>
              <a:endParaRPr lang="en-US"/>
            </a:p>
          </p:txBody>
        </p:sp>
        <p:sp>
          <p:nvSpPr>
            <p:cNvPr id="291848" name="Line 26"/>
            <p:cNvSpPr>
              <a:spLocks noChangeShapeType="1"/>
            </p:cNvSpPr>
            <p:nvPr/>
          </p:nvSpPr>
          <p:spPr bwMode="auto">
            <a:xfrm flipV="1">
              <a:off x="5375" y="2131"/>
              <a:ext cx="2620" cy="1"/>
            </a:xfrm>
            <a:prstGeom prst="line">
              <a:avLst/>
            </a:prstGeom>
            <a:noFill/>
            <a:ln w="9525">
              <a:solidFill>
                <a:srgbClr val="000000"/>
              </a:solidFill>
              <a:round/>
              <a:headEnd/>
              <a:tailEnd/>
            </a:ln>
          </p:spPr>
          <p:txBody>
            <a:bodyPr/>
            <a:lstStyle/>
            <a:p>
              <a:endParaRPr lang="en-US"/>
            </a:p>
          </p:txBody>
        </p:sp>
        <p:sp>
          <p:nvSpPr>
            <p:cNvPr id="291849" name="Text Box 27"/>
            <p:cNvSpPr txBox="1">
              <a:spLocks noChangeArrowheads="1"/>
            </p:cNvSpPr>
            <p:nvPr/>
          </p:nvSpPr>
          <p:spPr bwMode="auto">
            <a:xfrm>
              <a:off x="3295" y="2285"/>
              <a:ext cx="2100" cy="617"/>
            </a:xfrm>
            <a:prstGeom prst="rect">
              <a:avLst/>
            </a:prstGeom>
            <a:solidFill>
              <a:srgbClr val="000000"/>
            </a:solidFill>
            <a:ln w="9525">
              <a:solidFill>
                <a:srgbClr val="000000"/>
              </a:solidFill>
              <a:miter lim="800000"/>
              <a:headEnd/>
              <a:tailEnd/>
            </a:ln>
          </p:spPr>
          <p:txBody>
            <a:bodyPr/>
            <a:lstStyle/>
            <a:p>
              <a:pPr algn="ctr"/>
              <a:r>
                <a:rPr lang="en-US" b="1">
                  <a:solidFill>
                    <a:srgbClr val="FFFFFF"/>
                  </a:solidFill>
                </a:rPr>
                <a:t>Planning/</a:t>
              </a:r>
            </a:p>
            <a:p>
              <a:pPr algn="ctr"/>
              <a:r>
                <a:rPr lang="en-US" b="1">
                  <a:solidFill>
                    <a:srgbClr val="FFFFFF"/>
                  </a:solidFill>
                </a:rPr>
                <a:t>Intelligence Section</a:t>
              </a:r>
              <a:endParaRPr lang="en-US" b="1"/>
            </a:p>
          </p:txBody>
        </p:sp>
        <p:sp>
          <p:nvSpPr>
            <p:cNvPr id="291850" name="Text Box 28"/>
            <p:cNvSpPr txBox="1">
              <a:spLocks noChangeArrowheads="1"/>
            </p:cNvSpPr>
            <p:nvPr/>
          </p:nvSpPr>
          <p:spPr bwMode="auto">
            <a:xfrm>
              <a:off x="5495" y="2285"/>
              <a:ext cx="1700" cy="617"/>
            </a:xfrm>
            <a:prstGeom prst="rect">
              <a:avLst/>
            </a:prstGeom>
            <a:solidFill>
              <a:srgbClr val="00FF00"/>
            </a:solidFill>
            <a:ln w="9525">
              <a:solidFill>
                <a:srgbClr val="000000"/>
              </a:solidFill>
              <a:miter lim="800000"/>
              <a:headEnd/>
              <a:tailEnd/>
            </a:ln>
          </p:spPr>
          <p:txBody>
            <a:bodyPr/>
            <a:lstStyle/>
            <a:p>
              <a:pPr algn="ctr"/>
              <a:r>
                <a:rPr lang="en-US" b="1">
                  <a:solidFill>
                    <a:schemeClr val="bg1"/>
                  </a:solidFill>
                </a:rPr>
                <a:t>Logistics Section</a:t>
              </a:r>
            </a:p>
          </p:txBody>
        </p:sp>
        <p:sp>
          <p:nvSpPr>
            <p:cNvPr id="291851" name="Line 29"/>
            <p:cNvSpPr>
              <a:spLocks noChangeShapeType="1"/>
            </p:cNvSpPr>
            <p:nvPr/>
          </p:nvSpPr>
          <p:spPr bwMode="auto">
            <a:xfrm>
              <a:off x="2395" y="2131"/>
              <a:ext cx="1" cy="152"/>
            </a:xfrm>
            <a:prstGeom prst="line">
              <a:avLst/>
            </a:prstGeom>
            <a:noFill/>
            <a:ln w="9525">
              <a:solidFill>
                <a:srgbClr val="000000"/>
              </a:solidFill>
              <a:round/>
              <a:headEnd/>
              <a:tailEnd/>
            </a:ln>
          </p:spPr>
          <p:txBody>
            <a:bodyPr/>
            <a:lstStyle/>
            <a:p>
              <a:endParaRPr lang="en-US"/>
            </a:p>
          </p:txBody>
        </p:sp>
        <p:sp>
          <p:nvSpPr>
            <p:cNvPr id="291852" name="Line 30"/>
            <p:cNvSpPr>
              <a:spLocks noChangeShapeType="1"/>
            </p:cNvSpPr>
            <p:nvPr/>
          </p:nvSpPr>
          <p:spPr bwMode="auto">
            <a:xfrm>
              <a:off x="4475" y="2131"/>
              <a:ext cx="0" cy="154"/>
            </a:xfrm>
            <a:prstGeom prst="line">
              <a:avLst/>
            </a:prstGeom>
            <a:noFill/>
            <a:ln w="9525">
              <a:solidFill>
                <a:srgbClr val="000000"/>
              </a:solidFill>
              <a:round/>
              <a:headEnd/>
              <a:tailEnd/>
            </a:ln>
          </p:spPr>
          <p:txBody>
            <a:bodyPr/>
            <a:lstStyle/>
            <a:p>
              <a:endParaRPr lang="en-US"/>
            </a:p>
          </p:txBody>
        </p:sp>
        <p:sp>
          <p:nvSpPr>
            <p:cNvPr id="291853" name="Line 31"/>
            <p:cNvSpPr>
              <a:spLocks noChangeShapeType="1"/>
            </p:cNvSpPr>
            <p:nvPr/>
          </p:nvSpPr>
          <p:spPr bwMode="auto">
            <a:xfrm>
              <a:off x="6395" y="2131"/>
              <a:ext cx="1" cy="152"/>
            </a:xfrm>
            <a:prstGeom prst="line">
              <a:avLst/>
            </a:prstGeom>
            <a:noFill/>
            <a:ln w="9525">
              <a:solidFill>
                <a:srgbClr val="000000"/>
              </a:solidFill>
              <a:round/>
              <a:headEnd/>
              <a:tailEnd/>
            </a:ln>
          </p:spPr>
          <p:txBody>
            <a:bodyPr/>
            <a:lstStyle/>
            <a:p>
              <a:endParaRPr lang="en-US"/>
            </a:p>
          </p:txBody>
        </p:sp>
        <p:sp>
          <p:nvSpPr>
            <p:cNvPr id="291854" name="Line 32"/>
            <p:cNvSpPr>
              <a:spLocks noChangeShapeType="1"/>
            </p:cNvSpPr>
            <p:nvPr/>
          </p:nvSpPr>
          <p:spPr bwMode="auto">
            <a:xfrm>
              <a:off x="7995" y="2131"/>
              <a:ext cx="1" cy="152"/>
            </a:xfrm>
            <a:prstGeom prst="line">
              <a:avLst/>
            </a:prstGeom>
            <a:noFill/>
            <a:ln w="9525">
              <a:solidFill>
                <a:srgbClr val="000000"/>
              </a:solidFill>
              <a:round/>
              <a:headEnd/>
              <a:tailEnd/>
            </a:ln>
          </p:spPr>
          <p:txBody>
            <a:bodyPr/>
            <a:lstStyle/>
            <a:p>
              <a:endParaRPr lang="en-US"/>
            </a:p>
          </p:txBody>
        </p:sp>
        <p:sp>
          <p:nvSpPr>
            <p:cNvPr id="291855" name="Text Box 33"/>
            <p:cNvSpPr txBox="1">
              <a:spLocks noChangeArrowheads="1"/>
            </p:cNvSpPr>
            <p:nvPr/>
          </p:nvSpPr>
          <p:spPr bwMode="auto">
            <a:xfrm>
              <a:off x="7295" y="2285"/>
              <a:ext cx="2300" cy="617"/>
            </a:xfrm>
            <a:prstGeom prst="rect">
              <a:avLst/>
            </a:prstGeom>
            <a:solidFill>
              <a:srgbClr val="3366FF"/>
            </a:solidFill>
            <a:ln w="9525">
              <a:solidFill>
                <a:srgbClr val="000000"/>
              </a:solidFill>
              <a:miter lim="800000"/>
              <a:headEnd/>
              <a:tailEnd/>
            </a:ln>
          </p:spPr>
          <p:txBody>
            <a:bodyPr/>
            <a:lstStyle/>
            <a:p>
              <a:pPr algn="ctr"/>
              <a:r>
                <a:rPr lang="en-US" b="1">
                  <a:solidFill>
                    <a:schemeClr val="bg1"/>
                  </a:solidFill>
                </a:rPr>
                <a:t>Finance/ Administration Section</a:t>
              </a:r>
            </a:p>
            <a:p>
              <a:endParaRPr lang="en-US" b="1">
                <a:solidFill>
                  <a:schemeClr val="bg1"/>
                </a:solidFill>
              </a:endParaRPr>
            </a:p>
          </p:txBody>
        </p:sp>
        <p:sp>
          <p:nvSpPr>
            <p:cNvPr id="291856" name="Text Box 34"/>
            <p:cNvSpPr txBox="1">
              <a:spLocks noChangeArrowheads="1"/>
            </p:cNvSpPr>
            <p:nvPr/>
          </p:nvSpPr>
          <p:spPr bwMode="auto">
            <a:xfrm>
              <a:off x="1295" y="2285"/>
              <a:ext cx="1800" cy="618"/>
            </a:xfrm>
            <a:prstGeom prst="rect">
              <a:avLst/>
            </a:prstGeom>
            <a:solidFill>
              <a:srgbClr val="FF0000"/>
            </a:solidFill>
            <a:ln w="9525">
              <a:solidFill>
                <a:srgbClr val="000000"/>
              </a:solidFill>
              <a:miter lim="800000"/>
              <a:headEnd/>
              <a:tailEnd/>
            </a:ln>
          </p:spPr>
          <p:txBody>
            <a:bodyPr/>
            <a:lstStyle/>
            <a:p>
              <a:pPr algn="ctr"/>
              <a:r>
                <a:rPr lang="en-US" b="1">
                  <a:solidFill>
                    <a:schemeClr val="bg1"/>
                  </a:solidFill>
                </a:rPr>
                <a:t>Operations Section</a:t>
              </a:r>
            </a:p>
          </p:txBody>
        </p:sp>
      </p:grpSp>
      <p:sp>
        <p:nvSpPr>
          <p:cNvPr id="291857" name="Text Box 35"/>
          <p:cNvSpPr txBox="1">
            <a:spLocks noChangeArrowheads="1"/>
          </p:cNvSpPr>
          <p:nvPr/>
        </p:nvSpPr>
        <p:spPr bwMode="auto">
          <a:xfrm>
            <a:off x="3733800" y="2590800"/>
            <a:ext cx="1752600" cy="762000"/>
          </a:xfrm>
          <a:prstGeom prst="rect">
            <a:avLst/>
          </a:prstGeom>
          <a:solidFill>
            <a:srgbClr val="FFCC00"/>
          </a:solidFill>
          <a:ln w="9525">
            <a:solidFill>
              <a:srgbClr val="000000"/>
            </a:solidFill>
            <a:miter lim="800000"/>
            <a:headEnd/>
            <a:tailEnd/>
          </a:ln>
        </p:spPr>
        <p:txBody>
          <a:bodyPr anchor="ctr"/>
          <a:lstStyle/>
          <a:p>
            <a:pPr algn="ctr"/>
            <a:r>
              <a:rPr lang="en-US" b="1"/>
              <a:t>REOC Director</a:t>
            </a: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title"/>
          </p:nvPr>
        </p:nvSpPr>
        <p:spPr/>
        <p:txBody>
          <a:bodyPr/>
          <a:lstStyle/>
          <a:p>
            <a:r>
              <a:rPr lang="en-US"/>
              <a:t>Management</a:t>
            </a:r>
          </a:p>
        </p:txBody>
      </p:sp>
      <p:sp>
        <p:nvSpPr>
          <p:cNvPr id="266243" name="Rectangle 3"/>
          <p:cNvSpPr>
            <a:spLocks noGrp="1" noChangeArrowheads="1"/>
          </p:cNvSpPr>
          <p:nvPr>
            <p:ph type="body" idx="1"/>
          </p:nvPr>
        </p:nvSpPr>
        <p:spPr/>
        <p:txBody>
          <a:bodyPr/>
          <a:lstStyle/>
          <a:p>
            <a:pPr>
              <a:spcAft>
                <a:spcPct val="40000"/>
              </a:spcAft>
            </a:pPr>
            <a:r>
              <a:rPr lang="en-US" sz="2800"/>
              <a:t>REOC Director implements OES Policy within the Region.  Oversees joint efforts of all agencies at the REOC</a:t>
            </a:r>
          </a:p>
          <a:p>
            <a:pPr>
              <a:spcAft>
                <a:spcPct val="40000"/>
              </a:spcAft>
            </a:pPr>
            <a:r>
              <a:rPr lang="en-US" sz="2800"/>
              <a:t>Public Information Team develops media releases in coordination with the SOC</a:t>
            </a:r>
          </a:p>
          <a:p>
            <a:pPr>
              <a:spcAft>
                <a:spcPct val="40000"/>
              </a:spcAft>
            </a:pPr>
            <a:r>
              <a:rPr lang="en-US" sz="2800"/>
              <a:t>Liaison Officer ensures adequate support for agency representatives responding to the REOC</a:t>
            </a: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p:txBody>
          <a:bodyPr/>
          <a:lstStyle/>
          <a:p>
            <a:r>
              <a:rPr lang="en-US"/>
              <a:t>Operations</a:t>
            </a:r>
          </a:p>
        </p:txBody>
      </p:sp>
      <p:sp>
        <p:nvSpPr>
          <p:cNvPr id="267267" name="Rectangle 3"/>
          <p:cNvSpPr>
            <a:spLocks noGrp="1" noChangeArrowheads="1"/>
          </p:cNvSpPr>
          <p:nvPr>
            <p:ph type="body" idx="1"/>
          </p:nvPr>
        </p:nvSpPr>
        <p:spPr/>
        <p:txBody>
          <a:bodyPr/>
          <a:lstStyle/>
          <a:p>
            <a:r>
              <a:rPr lang="en-US"/>
              <a:t>Coordination of branches within the Section that are activated in support of Operational Areas</a:t>
            </a:r>
          </a:p>
          <a:p>
            <a:pPr>
              <a:buFont typeface="Wingdings" pitchFamily="2" charset="2"/>
              <a:buNone/>
            </a:pPr>
            <a:endParaRPr lang="en-US"/>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2"/>
          <p:cNvSpPr>
            <a:spLocks noGrp="1" noChangeArrowheads="1"/>
          </p:cNvSpPr>
          <p:nvPr>
            <p:ph type="title"/>
          </p:nvPr>
        </p:nvSpPr>
        <p:spPr/>
        <p:txBody>
          <a:bodyPr/>
          <a:lstStyle/>
          <a:p>
            <a:r>
              <a:rPr lang="en-US"/>
              <a:t>Planning / Intelligence</a:t>
            </a:r>
          </a:p>
        </p:txBody>
      </p:sp>
      <p:sp>
        <p:nvSpPr>
          <p:cNvPr id="268291" name="Rectangle 3"/>
          <p:cNvSpPr>
            <a:spLocks noGrp="1" noChangeArrowheads="1"/>
          </p:cNvSpPr>
          <p:nvPr>
            <p:ph type="body" idx="1"/>
          </p:nvPr>
        </p:nvSpPr>
        <p:spPr/>
        <p:txBody>
          <a:bodyPr/>
          <a:lstStyle/>
          <a:p>
            <a:pPr>
              <a:spcAft>
                <a:spcPct val="50000"/>
              </a:spcAft>
            </a:pPr>
            <a:r>
              <a:rPr lang="en-US"/>
              <a:t>Collects, analyzes and disseminates information</a:t>
            </a:r>
          </a:p>
          <a:p>
            <a:pPr>
              <a:spcAft>
                <a:spcPct val="50000"/>
              </a:spcAft>
            </a:pPr>
            <a:r>
              <a:rPr lang="en-US"/>
              <a:t>Develops REOC Action Plan with other sections</a:t>
            </a:r>
          </a:p>
          <a:p>
            <a:pPr>
              <a:spcAft>
                <a:spcPct val="50000"/>
              </a:spcAft>
            </a:pPr>
            <a:r>
              <a:rPr lang="en-US"/>
              <a:t>Develops Situation Reports</a:t>
            </a:r>
          </a:p>
          <a:p>
            <a:pPr>
              <a:spcAft>
                <a:spcPct val="50000"/>
              </a:spcAft>
            </a:pPr>
            <a:r>
              <a:rPr lang="en-US"/>
              <a:t>Documentation</a:t>
            </a:r>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Grp="1" noChangeArrowheads="1"/>
          </p:cNvSpPr>
          <p:nvPr>
            <p:ph type="title"/>
          </p:nvPr>
        </p:nvSpPr>
        <p:spPr/>
        <p:txBody>
          <a:bodyPr/>
          <a:lstStyle/>
          <a:p>
            <a:r>
              <a:rPr lang="en-US"/>
              <a:t>Logistics</a:t>
            </a:r>
          </a:p>
        </p:txBody>
      </p:sp>
      <p:sp>
        <p:nvSpPr>
          <p:cNvPr id="269315" name="Rectangle 3"/>
          <p:cNvSpPr>
            <a:spLocks noGrp="1" noChangeArrowheads="1"/>
          </p:cNvSpPr>
          <p:nvPr>
            <p:ph type="body" idx="1"/>
          </p:nvPr>
        </p:nvSpPr>
        <p:spPr/>
        <p:txBody>
          <a:bodyPr/>
          <a:lstStyle/>
          <a:p>
            <a:r>
              <a:rPr lang="en-US"/>
              <a:t>Procures / Provides:</a:t>
            </a:r>
          </a:p>
          <a:p>
            <a:pPr lvl="1"/>
            <a:r>
              <a:rPr lang="en-US"/>
              <a:t>Facilities</a:t>
            </a:r>
          </a:p>
          <a:p>
            <a:pPr lvl="1"/>
            <a:r>
              <a:rPr lang="en-US"/>
              <a:t>Services</a:t>
            </a:r>
          </a:p>
          <a:p>
            <a:pPr lvl="1"/>
            <a:r>
              <a:rPr lang="en-US"/>
              <a:t>Personnel</a:t>
            </a:r>
          </a:p>
          <a:p>
            <a:pPr lvl="1"/>
            <a:r>
              <a:rPr lang="en-US"/>
              <a:t>Equipment / Supplies</a:t>
            </a:r>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p:cNvSpPr>
            <a:spLocks noGrp="1" noChangeArrowheads="1"/>
          </p:cNvSpPr>
          <p:nvPr>
            <p:ph type="title"/>
          </p:nvPr>
        </p:nvSpPr>
        <p:spPr/>
        <p:txBody>
          <a:bodyPr/>
          <a:lstStyle/>
          <a:p>
            <a:r>
              <a:rPr lang="en-US"/>
              <a:t>Finance / Administration</a:t>
            </a:r>
          </a:p>
        </p:txBody>
      </p:sp>
      <p:sp>
        <p:nvSpPr>
          <p:cNvPr id="270339" name="Rectangle 3"/>
          <p:cNvSpPr>
            <a:spLocks noGrp="1" noChangeArrowheads="1"/>
          </p:cNvSpPr>
          <p:nvPr>
            <p:ph type="body" idx="1"/>
          </p:nvPr>
        </p:nvSpPr>
        <p:spPr/>
        <p:txBody>
          <a:bodyPr/>
          <a:lstStyle/>
          <a:p>
            <a:r>
              <a:rPr lang="en-US"/>
              <a:t>Purchasing</a:t>
            </a:r>
          </a:p>
          <a:p>
            <a:r>
              <a:rPr lang="en-US"/>
              <a:t>Cost Accounting</a:t>
            </a:r>
          </a:p>
          <a:p>
            <a:r>
              <a:rPr lang="en-US"/>
              <a:t>Time</a:t>
            </a:r>
          </a:p>
          <a:p>
            <a:r>
              <a:rPr lang="en-US"/>
              <a:t>Compensation and Claims</a:t>
            </a:r>
          </a:p>
          <a:p>
            <a:r>
              <a:rPr lang="en-US"/>
              <a:t>DSR Record-keeping</a:t>
            </a:r>
          </a:p>
          <a:p>
            <a:endParaRPr lang="en-US"/>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2"/>
          <p:cNvSpPr>
            <a:spLocks noGrp="1" noChangeArrowheads="1"/>
          </p:cNvSpPr>
          <p:nvPr>
            <p:ph type="title"/>
          </p:nvPr>
        </p:nvSpPr>
        <p:spPr/>
        <p:txBody>
          <a:bodyPr/>
          <a:lstStyle/>
          <a:p>
            <a:r>
              <a:rPr lang="en-US"/>
              <a:t>Levels of Activation</a:t>
            </a:r>
          </a:p>
        </p:txBody>
      </p:sp>
      <p:sp>
        <p:nvSpPr>
          <p:cNvPr id="272387" name="Rectangle 3"/>
          <p:cNvSpPr>
            <a:spLocks noGrp="1" noChangeArrowheads="1"/>
          </p:cNvSpPr>
          <p:nvPr>
            <p:ph type="body" idx="1"/>
          </p:nvPr>
        </p:nvSpPr>
        <p:spPr/>
        <p:txBody>
          <a:bodyPr/>
          <a:lstStyle/>
          <a:p>
            <a:pPr>
              <a:spcAft>
                <a:spcPct val="50000"/>
              </a:spcAft>
            </a:pPr>
            <a:r>
              <a:rPr lang="en-US"/>
              <a:t>Activate what is needed, but remember…</a:t>
            </a:r>
          </a:p>
          <a:p>
            <a:pPr>
              <a:spcAft>
                <a:spcPct val="50000"/>
              </a:spcAft>
            </a:pPr>
            <a:r>
              <a:rPr lang="en-US"/>
              <a:t>If position is not activated, responsibility to “get the job done” rests with the next position above in the organization</a:t>
            </a:r>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p:cNvSpPr>
            <a:spLocks noGrp="1" noChangeArrowheads="1"/>
          </p:cNvSpPr>
          <p:nvPr>
            <p:ph type="title"/>
          </p:nvPr>
        </p:nvSpPr>
        <p:spPr/>
        <p:txBody>
          <a:bodyPr/>
          <a:lstStyle/>
          <a:p>
            <a:r>
              <a:rPr lang="en-US"/>
              <a:t>Staffing Guidelines</a:t>
            </a:r>
          </a:p>
        </p:txBody>
      </p:sp>
      <p:sp>
        <p:nvSpPr>
          <p:cNvPr id="273411" name="Rectangle 3"/>
          <p:cNvSpPr>
            <a:spLocks noGrp="1" noChangeArrowheads="1"/>
          </p:cNvSpPr>
          <p:nvPr>
            <p:ph type="body" idx="1"/>
          </p:nvPr>
        </p:nvSpPr>
        <p:spPr/>
        <p:txBody>
          <a:bodyPr/>
          <a:lstStyle/>
          <a:p>
            <a:r>
              <a:rPr lang="en-US"/>
              <a:t>Be aware of Span of Control issues</a:t>
            </a:r>
          </a:p>
          <a:p>
            <a:pPr lvl="1"/>
            <a:r>
              <a:rPr lang="en-US"/>
              <a:t>1-3 ratio: Consider consolidating duties</a:t>
            </a:r>
          </a:p>
          <a:p>
            <a:pPr lvl="1">
              <a:spcAft>
                <a:spcPct val="50000"/>
              </a:spcAft>
            </a:pPr>
            <a:r>
              <a:rPr lang="en-US"/>
              <a:t>1-7+ ratio: Consider activating more elements</a:t>
            </a:r>
          </a:p>
          <a:p>
            <a:r>
              <a:rPr lang="en-US"/>
              <a:t>One person may fill multiple positions, however… </a:t>
            </a:r>
            <a:r>
              <a:rPr lang="en-US" u="sng"/>
              <a:t>SEMS Functions should NOT be combined!</a:t>
            </a:r>
          </a:p>
          <a:p>
            <a:pPr lvl="1"/>
            <a:endParaRPr lang="en-US"/>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ChangeArrowheads="1"/>
          </p:cNvSpPr>
          <p:nvPr>
            <p:ph type="title"/>
          </p:nvPr>
        </p:nvSpPr>
        <p:spPr/>
        <p:txBody>
          <a:bodyPr/>
          <a:lstStyle/>
          <a:p>
            <a:r>
              <a:rPr lang="en-US" sz="4000"/>
              <a:t>Role of the General Staff</a:t>
            </a:r>
            <a:br>
              <a:rPr lang="en-US" sz="4000"/>
            </a:br>
            <a:r>
              <a:rPr lang="en-US" sz="2800"/>
              <a:t>(REOC Director and Section Coordinators)</a:t>
            </a:r>
          </a:p>
        </p:txBody>
      </p:sp>
      <p:sp>
        <p:nvSpPr>
          <p:cNvPr id="274435" name="Rectangle 3"/>
          <p:cNvSpPr>
            <a:spLocks noGrp="1" noChangeArrowheads="1"/>
          </p:cNvSpPr>
          <p:nvPr>
            <p:ph type="body" idx="1"/>
          </p:nvPr>
        </p:nvSpPr>
        <p:spPr/>
        <p:txBody>
          <a:bodyPr/>
          <a:lstStyle/>
          <a:p>
            <a:pPr>
              <a:spcAft>
                <a:spcPct val="50000"/>
              </a:spcAft>
            </a:pPr>
            <a:r>
              <a:rPr lang="en-US"/>
              <a:t>Provide direct oversight for all SEMS functions</a:t>
            </a:r>
          </a:p>
          <a:p>
            <a:pPr>
              <a:spcAft>
                <a:spcPct val="50000"/>
              </a:spcAft>
            </a:pPr>
            <a:r>
              <a:rPr lang="en-US"/>
              <a:t>Responsible for completing Action Plan goals and objectives </a:t>
            </a:r>
          </a:p>
          <a:p>
            <a:pPr>
              <a:spcAft>
                <a:spcPct val="50000"/>
              </a:spcAft>
            </a:pPr>
            <a:r>
              <a:rPr lang="en-US"/>
              <a:t>Must promote inter-agency coordination</a:t>
            </a:r>
          </a:p>
        </p:txBody>
      </p:sp>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p:txBody>
          <a:bodyPr/>
          <a:lstStyle/>
          <a:p>
            <a:r>
              <a:rPr lang="en-US" sz="4000"/>
              <a:t>Mutual Aid Systems and the REOC</a:t>
            </a:r>
          </a:p>
        </p:txBody>
      </p:sp>
      <p:sp>
        <p:nvSpPr>
          <p:cNvPr id="275459" name="Rectangle 3"/>
          <p:cNvSpPr>
            <a:spLocks noGrp="1" noChangeArrowheads="1"/>
          </p:cNvSpPr>
          <p:nvPr>
            <p:ph type="body" idx="1"/>
          </p:nvPr>
        </p:nvSpPr>
        <p:spPr/>
        <p:txBody>
          <a:bodyPr/>
          <a:lstStyle/>
          <a:p>
            <a:pPr>
              <a:lnSpc>
                <a:spcPct val="80000"/>
              </a:lnSpc>
              <a:spcAft>
                <a:spcPct val="50000"/>
              </a:spcAft>
            </a:pPr>
            <a:r>
              <a:rPr lang="en-US" sz="2800"/>
              <a:t>Regional Mutual Aid Coordinators are not located at the REOC</a:t>
            </a:r>
          </a:p>
          <a:p>
            <a:pPr>
              <a:lnSpc>
                <a:spcPct val="80000"/>
              </a:lnSpc>
              <a:spcAft>
                <a:spcPct val="50000"/>
              </a:spcAft>
            </a:pPr>
            <a:r>
              <a:rPr lang="en-US" sz="2800"/>
              <a:t>Regional Mutual Aid Coordinators share information with the REOC, through branches in Operations</a:t>
            </a:r>
          </a:p>
          <a:p>
            <a:pPr>
              <a:lnSpc>
                <a:spcPct val="80000"/>
              </a:lnSpc>
              <a:spcAft>
                <a:spcPct val="50000"/>
              </a:spcAft>
            </a:pPr>
            <a:r>
              <a:rPr lang="en-US" sz="2800"/>
              <a:t>Branch Coordinators at the REOC can assist with the Mutual Aid response</a:t>
            </a:r>
          </a:p>
          <a:p>
            <a:pPr>
              <a:lnSpc>
                <a:spcPct val="80000"/>
              </a:lnSpc>
              <a:spcAft>
                <a:spcPct val="50000"/>
              </a:spcAft>
            </a:pPr>
            <a:r>
              <a:rPr lang="en-US" sz="2800"/>
              <a:t>Open communication between REOC Director and Mutual Aid Coordinators is vital</a:t>
            </a:r>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p:cNvSpPr>
            <a:spLocks noGrp="1" noChangeArrowheads="1"/>
          </p:cNvSpPr>
          <p:nvPr>
            <p:ph type="title"/>
          </p:nvPr>
        </p:nvSpPr>
        <p:spPr/>
        <p:txBody>
          <a:bodyPr/>
          <a:lstStyle/>
          <a:p>
            <a:r>
              <a:rPr lang="en-US"/>
              <a:t>Resource Requests</a:t>
            </a:r>
          </a:p>
        </p:txBody>
      </p:sp>
      <p:sp>
        <p:nvSpPr>
          <p:cNvPr id="276483" name="Rectangle 3"/>
          <p:cNvSpPr>
            <a:spLocks noGrp="1" noChangeArrowheads="1"/>
          </p:cNvSpPr>
          <p:nvPr>
            <p:ph type="body" idx="1"/>
          </p:nvPr>
        </p:nvSpPr>
        <p:spPr/>
        <p:txBody>
          <a:bodyPr/>
          <a:lstStyle/>
          <a:p>
            <a:pPr>
              <a:spcAft>
                <a:spcPct val="50000"/>
              </a:spcAft>
            </a:pPr>
            <a:r>
              <a:rPr lang="en-US"/>
              <a:t>Is the resource available within the Operational Area?</a:t>
            </a:r>
          </a:p>
          <a:p>
            <a:pPr>
              <a:spcAft>
                <a:spcPct val="50000"/>
              </a:spcAft>
            </a:pPr>
            <a:r>
              <a:rPr lang="en-US"/>
              <a:t>Is resource available through Mutual Aid?</a:t>
            </a:r>
          </a:p>
          <a:p>
            <a:pPr>
              <a:spcAft>
                <a:spcPct val="50000"/>
              </a:spcAft>
            </a:pPr>
            <a:r>
              <a:rPr lang="en-US"/>
              <a:t>If not, REOC Logistics can assist with procurement</a:t>
            </a:r>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p:cNvSpPr>
            <a:spLocks noGrp="1" noChangeArrowheads="1"/>
          </p:cNvSpPr>
          <p:nvPr>
            <p:ph type="title"/>
          </p:nvPr>
        </p:nvSpPr>
        <p:spPr/>
        <p:txBody>
          <a:bodyPr/>
          <a:lstStyle/>
          <a:p>
            <a:r>
              <a:rPr lang="en-US" sz="4000"/>
              <a:t>REOC / Operational Area Coordination</a:t>
            </a:r>
          </a:p>
        </p:txBody>
      </p:sp>
      <p:sp>
        <p:nvSpPr>
          <p:cNvPr id="277507" name="Rectangle 3"/>
          <p:cNvSpPr>
            <a:spLocks noGrp="1" noChangeArrowheads="1"/>
          </p:cNvSpPr>
          <p:nvPr>
            <p:ph type="body" idx="1"/>
          </p:nvPr>
        </p:nvSpPr>
        <p:spPr/>
        <p:txBody>
          <a:bodyPr/>
          <a:lstStyle/>
          <a:p>
            <a:pPr>
              <a:spcAft>
                <a:spcPct val="50000"/>
              </a:spcAft>
            </a:pPr>
            <a:r>
              <a:rPr lang="en-US"/>
              <a:t>REOC Field Representative at Operational Area EOC</a:t>
            </a:r>
          </a:p>
          <a:p>
            <a:pPr>
              <a:spcAft>
                <a:spcPct val="50000"/>
              </a:spcAft>
            </a:pPr>
            <a:r>
              <a:rPr lang="en-US"/>
              <a:t>Operational Area Representative at the REOC</a:t>
            </a:r>
          </a:p>
          <a:p>
            <a:pPr>
              <a:spcAft>
                <a:spcPct val="50000"/>
              </a:spcAft>
            </a:pPr>
            <a:r>
              <a:rPr lang="en-US"/>
              <a:t>Telecommunication Links</a:t>
            </a:r>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2"/>
          <p:cNvSpPr>
            <a:spLocks noGrp="1" noChangeArrowheads="1"/>
          </p:cNvSpPr>
          <p:nvPr>
            <p:ph type="title"/>
          </p:nvPr>
        </p:nvSpPr>
        <p:spPr/>
        <p:txBody>
          <a:bodyPr/>
          <a:lstStyle/>
          <a:p>
            <a:r>
              <a:rPr lang="en-US" sz="4000"/>
              <a:t>Policy / Coordination Relationships</a:t>
            </a:r>
          </a:p>
        </p:txBody>
      </p:sp>
      <p:sp>
        <p:nvSpPr>
          <p:cNvPr id="278531" name="Rectangle 3"/>
          <p:cNvSpPr>
            <a:spLocks noGrp="1" noChangeArrowheads="1"/>
          </p:cNvSpPr>
          <p:nvPr>
            <p:ph type="body" idx="1"/>
          </p:nvPr>
        </p:nvSpPr>
        <p:spPr/>
        <p:txBody>
          <a:bodyPr/>
          <a:lstStyle/>
          <a:p>
            <a:endParaRPr lang="en-US"/>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p:cNvSpPr>
            <a:spLocks noGrp="1" noChangeArrowheads="1"/>
          </p:cNvSpPr>
          <p:nvPr>
            <p:ph type="title"/>
          </p:nvPr>
        </p:nvSpPr>
        <p:spPr/>
        <p:txBody>
          <a:bodyPr/>
          <a:lstStyle/>
          <a:p>
            <a:r>
              <a:rPr lang="en-US" sz="4000"/>
              <a:t>OES State Operations Center (SOC)</a:t>
            </a:r>
          </a:p>
        </p:txBody>
      </p:sp>
      <p:pic>
        <p:nvPicPr>
          <p:cNvPr id="279556" name="Picture 4" descr="0"/>
          <p:cNvPicPr>
            <a:picLocks noChangeAspect="1" noChangeArrowheads="1"/>
          </p:cNvPicPr>
          <p:nvPr>
            <p:ph sz="half" idx="1"/>
          </p:nvPr>
        </p:nvPicPr>
        <p:blipFill>
          <a:blip r:embed="rId2"/>
          <a:srcRect/>
          <a:stretch>
            <a:fillRect/>
          </a:stretch>
        </p:blipFill>
        <p:spPr>
          <a:xfrm>
            <a:off x="533400" y="2971800"/>
            <a:ext cx="3924300" cy="2943225"/>
          </a:xfrm>
          <a:noFill/>
          <a:ln/>
        </p:spPr>
      </p:pic>
      <p:sp>
        <p:nvSpPr>
          <p:cNvPr id="279558" name="Text Box 6"/>
          <p:cNvSpPr txBox="1">
            <a:spLocks noChangeArrowheads="1"/>
          </p:cNvSpPr>
          <p:nvPr/>
        </p:nvSpPr>
        <p:spPr bwMode="auto">
          <a:xfrm>
            <a:off x="4495800" y="4114800"/>
            <a:ext cx="4343400" cy="1735138"/>
          </a:xfrm>
          <a:prstGeom prst="rect">
            <a:avLst/>
          </a:prstGeom>
          <a:noFill/>
          <a:ln w="9525">
            <a:noFill/>
            <a:miter lim="800000"/>
            <a:headEnd/>
            <a:tailEnd/>
          </a:ln>
          <a:effectLst/>
        </p:spPr>
        <p:txBody>
          <a:bodyPr>
            <a:spAutoFit/>
          </a:bodyPr>
          <a:lstStyle/>
          <a:p>
            <a:r>
              <a:rPr lang="en-US" sz="2400"/>
              <a:t>OES State Operations Center:</a:t>
            </a:r>
          </a:p>
          <a:p>
            <a:r>
              <a:rPr lang="en-US" sz="2400"/>
              <a:t>3650 Schriever Avenue</a:t>
            </a:r>
          </a:p>
          <a:p>
            <a:r>
              <a:rPr lang="en-US" sz="2400"/>
              <a:t>Mather, CA  95655</a:t>
            </a:r>
          </a:p>
          <a:p>
            <a:pPr>
              <a:spcBef>
                <a:spcPct val="50000"/>
              </a:spcBef>
            </a:pPr>
            <a:endParaRPr lang="en-US" sz="2400"/>
          </a:p>
        </p:txBody>
      </p:sp>
      <p:pic>
        <p:nvPicPr>
          <p:cNvPr id="279559" name="Picture 7" descr="OESofficialSeal-1in"/>
          <p:cNvPicPr>
            <a:picLocks noChangeAspect="1" noChangeArrowheads="1"/>
          </p:cNvPicPr>
          <p:nvPr>
            <p:ph sz="half" idx="2"/>
          </p:nvPr>
        </p:nvPicPr>
        <p:blipFill>
          <a:blip r:embed="rId3"/>
          <a:srcRect/>
          <a:stretch>
            <a:fillRect/>
          </a:stretch>
        </p:blipFill>
        <p:spPr>
          <a:xfrm>
            <a:off x="5715000" y="1828800"/>
            <a:ext cx="1752600" cy="1663700"/>
          </a:xfrm>
          <a:noFill/>
          <a:ln/>
        </p:spPr>
      </p:pic>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ChangeArrowheads="1"/>
          </p:cNvSpPr>
          <p:nvPr>
            <p:ph type="title"/>
          </p:nvPr>
        </p:nvSpPr>
        <p:spPr/>
        <p:txBody>
          <a:bodyPr/>
          <a:lstStyle/>
          <a:p>
            <a:r>
              <a:rPr lang="en-US" sz="4000"/>
              <a:t>What is the role of the State Operations Center?</a:t>
            </a:r>
          </a:p>
        </p:txBody>
      </p:sp>
      <p:sp>
        <p:nvSpPr>
          <p:cNvPr id="280579" name="Rectangle 3"/>
          <p:cNvSpPr>
            <a:spLocks noGrp="1" noChangeArrowheads="1"/>
          </p:cNvSpPr>
          <p:nvPr>
            <p:ph type="body" idx="1"/>
          </p:nvPr>
        </p:nvSpPr>
        <p:spPr/>
        <p:txBody>
          <a:bodyPr/>
          <a:lstStyle/>
          <a:p>
            <a:pPr>
              <a:spcAft>
                <a:spcPct val="50000"/>
              </a:spcAft>
            </a:pPr>
            <a:r>
              <a:rPr lang="en-US"/>
              <a:t>Overall State Coordinator for statewide disasters </a:t>
            </a:r>
            <a:r>
              <a:rPr lang="en-US" i="1" u="sng"/>
              <a:t>involving multiple REOC activation</a:t>
            </a:r>
          </a:p>
          <a:p>
            <a:pPr>
              <a:spcAft>
                <a:spcPct val="50000"/>
              </a:spcAft>
            </a:pPr>
            <a:r>
              <a:rPr lang="en-US"/>
              <a:t>Mission number / purchasing responsibility until appropriate REOCs are activated</a:t>
            </a:r>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ChangeArrowheads="1"/>
          </p:cNvSpPr>
          <p:nvPr>
            <p:ph type="title"/>
          </p:nvPr>
        </p:nvSpPr>
        <p:spPr/>
        <p:txBody>
          <a:bodyPr/>
          <a:lstStyle/>
          <a:p>
            <a:r>
              <a:rPr lang="en-US"/>
              <a:t>Additional Responsibilities</a:t>
            </a:r>
          </a:p>
        </p:txBody>
      </p:sp>
      <p:sp>
        <p:nvSpPr>
          <p:cNvPr id="281603" name="Rectangle 3"/>
          <p:cNvSpPr>
            <a:spLocks noGrp="1" noChangeArrowheads="1"/>
          </p:cNvSpPr>
          <p:nvPr>
            <p:ph type="body" idx="1"/>
          </p:nvPr>
        </p:nvSpPr>
        <p:spPr/>
        <p:txBody>
          <a:bodyPr/>
          <a:lstStyle/>
          <a:p>
            <a:pPr>
              <a:lnSpc>
                <a:spcPct val="90000"/>
              </a:lnSpc>
              <a:spcAft>
                <a:spcPct val="50000"/>
              </a:spcAft>
            </a:pPr>
            <a:r>
              <a:rPr lang="en-US" sz="2800"/>
              <a:t>Ongoing coordination with State Agency Department Operations Centers</a:t>
            </a:r>
          </a:p>
          <a:p>
            <a:pPr>
              <a:lnSpc>
                <a:spcPct val="90000"/>
              </a:lnSpc>
              <a:spcAft>
                <a:spcPct val="50000"/>
              </a:spcAft>
            </a:pPr>
            <a:r>
              <a:rPr lang="en-US" sz="2800"/>
              <a:t>Assists REOCs with Mutual Aid issues as required</a:t>
            </a:r>
          </a:p>
          <a:p>
            <a:pPr>
              <a:lnSpc>
                <a:spcPct val="90000"/>
              </a:lnSpc>
              <a:spcAft>
                <a:spcPct val="50000"/>
              </a:spcAft>
            </a:pPr>
            <a:r>
              <a:rPr lang="en-US" sz="2800"/>
              <a:t>Overall coordination with Federal agencies</a:t>
            </a:r>
          </a:p>
          <a:p>
            <a:pPr>
              <a:lnSpc>
                <a:spcPct val="90000"/>
              </a:lnSpc>
              <a:spcAft>
                <a:spcPct val="50000"/>
              </a:spcAft>
            </a:pPr>
            <a:r>
              <a:rPr lang="en-US" sz="2800"/>
              <a:t>Coordination of statewide public information</a:t>
            </a:r>
          </a:p>
          <a:p>
            <a:pPr>
              <a:lnSpc>
                <a:spcPct val="90000"/>
              </a:lnSpc>
              <a:spcAft>
                <a:spcPct val="50000"/>
              </a:spcAft>
            </a:pPr>
            <a:r>
              <a:rPr lang="en-US" sz="2800"/>
              <a:t>Assist with State agency recovery efforts</a:t>
            </a:r>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p:cNvSpPr>
            <a:spLocks noGrp="1" noChangeArrowheads="1"/>
          </p:cNvSpPr>
          <p:nvPr>
            <p:ph type="title"/>
          </p:nvPr>
        </p:nvSpPr>
        <p:spPr/>
        <p:txBody>
          <a:bodyPr/>
          <a:lstStyle/>
          <a:p>
            <a:r>
              <a:rPr lang="en-US"/>
              <a:t>SOC Activation Criteria</a:t>
            </a:r>
          </a:p>
        </p:txBody>
      </p:sp>
      <p:sp>
        <p:nvSpPr>
          <p:cNvPr id="282627" name="Rectangle 3"/>
          <p:cNvSpPr>
            <a:spLocks noGrp="1" noChangeArrowheads="1"/>
          </p:cNvSpPr>
          <p:nvPr>
            <p:ph type="body" idx="1"/>
          </p:nvPr>
        </p:nvSpPr>
        <p:spPr/>
        <p:txBody>
          <a:bodyPr/>
          <a:lstStyle/>
          <a:p>
            <a:r>
              <a:rPr lang="en-US"/>
              <a:t>Upon activation of any REOC</a:t>
            </a:r>
          </a:p>
          <a:p>
            <a:r>
              <a:rPr lang="en-US"/>
              <a:t>Gubernatorial Proclamation of a “State of Emergency”</a:t>
            </a:r>
          </a:p>
          <a:p>
            <a:r>
              <a:rPr lang="en-US"/>
              <a:t>Earthquake or volcanic eruption prediction</a:t>
            </a:r>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Grp="1" noChangeArrowheads="1"/>
          </p:cNvSpPr>
          <p:nvPr>
            <p:ph type="title"/>
          </p:nvPr>
        </p:nvSpPr>
        <p:spPr/>
        <p:txBody>
          <a:bodyPr/>
          <a:lstStyle/>
          <a:p>
            <a:r>
              <a:rPr lang="en-US"/>
              <a:t>SOC Activation</a:t>
            </a:r>
          </a:p>
        </p:txBody>
      </p:sp>
      <p:sp>
        <p:nvSpPr>
          <p:cNvPr id="283651" name="Rectangle 3"/>
          <p:cNvSpPr>
            <a:spLocks noGrp="1" noChangeArrowheads="1"/>
          </p:cNvSpPr>
          <p:nvPr>
            <p:ph type="body" idx="1"/>
          </p:nvPr>
        </p:nvSpPr>
        <p:spPr/>
        <p:txBody>
          <a:bodyPr/>
          <a:lstStyle/>
          <a:p>
            <a:r>
              <a:rPr lang="en-US"/>
              <a:t>Upon activation, the SOC establishes communication with:</a:t>
            </a:r>
          </a:p>
          <a:p>
            <a:pPr lvl="1"/>
            <a:r>
              <a:rPr lang="en-US"/>
              <a:t>Activated REOCs</a:t>
            </a:r>
          </a:p>
          <a:p>
            <a:pPr lvl="1"/>
            <a:r>
              <a:rPr lang="en-US"/>
              <a:t>State Agency DOCs</a:t>
            </a:r>
          </a:p>
          <a:p>
            <a:pPr lvl="1"/>
            <a:r>
              <a:rPr lang="en-US"/>
              <a:t>Federal Agencies involved in the response</a:t>
            </a:r>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ChangeArrowheads="1"/>
          </p:cNvSpPr>
          <p:nvPr>
            <p:ph type="title"/>
          </p:nvPr>
        </p:nvSpPr>
        <p:spPr/>
        <p:txBody>
          <a:bodyPr/>
          <a:lstStyle/>
          <a:p>
            <a:r>
              <a:rPr lang="en-US"/>
              <a:t>SOC Activation (con’t.)</a:t>
            </a:r>
          </a:p>
        </p:txBody>
      </p:sp>
      <p:sp>
        <p:nvSpPr>
          <p:cNvPr id="284675" name="Rectangle 3"/>
          <p:cNvSpPr>
            <a:spLocks noGrp="1" noChangeArrowheads="1"/>
          </p:cNvSpPr>
          <p:nvPr>
            <p:ph type="body" idx="1"/>
          </p:nvPr>
        </p:nvSpPr>
        <p:spPr/>
        <p:txBody>
          <a:bodyPr/>
          <a:lstStyle/>
          <a:p>
            <a:r>
              <a:rPr lang="en-US"/>
              <a:t>SOC activation levels depend on:</a:t>
            </a:r>
          </a:p>
          <a:p>
            <a:pPr lvl="1"/>
            <a:r>
              <a:rPr lang="en-US"/>
              <a:t>Nature, scope and duration of emergency</a:t>
            </a:r>
          </a:p>
          <a:p>
            <a:pPr lvl="1"/>
            <a:r>
              <a:rPr lang="en-US"/>
              <a:t>Degree of activation at the Region level</a:t>
            </a:r>
          </a:p>
          <a:p>
            <a:pPr lvl="1"/>
            <a:r>
              <a:rPr lang="en-US"/>
              <a:t>Degree of REOC support required</a:t>
            </a:r>
          </a:p>
          <a:p>
            <a:endParaRPr lang="en-US"/>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2"/>
          <p:cNvSpPr>
            <a:spLocks noGrp="1" noChangeArrowheads="1"/>
          </p:cNvSpPr>
          <p:nvPr>
            <p:ph type="title"/>
          </p:nvPr>
        </p:nvSpPr>
        <p:spPr/>
        <p:txBody>
          <a:bodyPr/>
          <a:lstStyle/>
          <a:p>
            <a:r>
              <a:rPr lang="en-US"/>
              <a:t>SOC Organization</a:t>
            </a:r>
          </a:p>
        </p:txBody>
      </p:sp>
      <p:grpSp>
        <p:nvGrpSpPr>
          <p:cNvPr id="285714" name="Group 22"/>
          <p:cNvGrpSpPr>
            <a:grpSpLocks noChangeAspect="1"/>
          </p:cNvGrpSpPr>
          <p:nvPr/>
        </p:nvGrpSpPr>
        <p:grpSpPr bwMode="auto">
          <a:xfrm>
            <a:off x="381000" y="2895600"/>
            <a:ext cx="8305800" cy="2428875"/>
            <a:chOff x="895" y="1359"/>
            <a:chExt cx="9000" cy="1697"/>
          </a:xfrm>
        </p:grpSpPr>
        <p:sp>
          <p:nvSpPr>
            <p:cNvPr id="285715" name="AutoShape 23"/>
            <p:cNvSpPr>
              <a:spLocks noChangeAspect="1" noChangeArrowheads="1"/>
            </p:cNvSpPr>
            <p:nvPr/>
          </p:nvSpPr>
          <p:spPr bwMode="auto">
            <a:xfrm>
              <a:off x="895" y="1359"/>
              <a:ext cx="9000" cy="1697"/>
            </a:xfrm>
            <a:prstGeom prst="rect">
              <a:avLst/>
            </a:prstGeom>
            <a:noFill/>
            <a:ln w="9525">
              <a:noFill/>
              <a:miter lim="800000"/>
              <a:headEnd/>
              <a:tailEnd/>
            </a:ln>
          </p:spPr>
          <p:txBody>
            <a:bodyPr/>
            <a:lstStyle/>
            <a:p>
              <a:endParaRPr lang="en-US"/>
            </a:p>
          </p:txBody>
        </p:sp>
        <p:sp>
          <p:nvSpPr>
            <p:cNvPr id="285716" name="Line 24"/>
            <p:cNvSpPr>
              <a:spLocks noChangeShapeType="1"/>
            </p:cNvSpPr>
            <p:nvPr/>
          </p:nvSpPr>
          <p:spPr bwMode="auto">
            <a:xfrm>
              <a:off x="5475" y="1822"/>
              <a:ext cx="1" cy="309"/>
            </a:xfrm>
            <a:prstGeom prst="line">
              <a:avLst/>
            </a:prstGeom>
            <a:noFill/>
            <a:ln w="9525">
              <a:solidFill>
                <a:srgbClr val="000000"/>
              </a:solidFill>
              <a:round/>
              <a:headEnd/>
              <a:tailEnd/>
            </a:ln>
          </p:spPr>
          <p:txBody>
            <a:bodyPr/>
            <a:lstStyle/>
            <a:p>
              <a:endParaRPr lang="en-US"/>
            </a:p>
          </p:txBody>
        </p:sp>
        <p:sp>
          <p:nvSpPr>
            <p:cNvPr id="285717" name="Line 25"/>
            <p:cNvSpPr>
              <a:spLocks noChangeShapeType="1"/>
            </p:cNvSpPr>
            <p:nvPr/>
          </p:nvSpPr>
          <p:spPr bwMode="auto">
            <a:xfrm flipH="1" flipV="1">
              <a:off x="2395" y="2131"/>
              <a:ext cx="3120" cy="1"/>
            </a:xfrm>
            <a:prstGeom prst="line">
              <a:avLst/>
            </a:prstGeom>
            <a:noFill/>
            <a:ln w="9525">
              <a:solidFill>
                <a:srgbClr val="000000"/>
              </a:solidFill>
              <a:round/>
              <a:headEnd/>
              <a:tailEnd/>
            </a:ln>
          </p:spPr>
          <p:txBody>
            <a:bodyPr/>
            <a:lstStyle/>
            <a:p>
              <a:endParaRPr lang="en-US"/>
            </a:p>
          </p:txBody>
        </p:sp>
        <p:sp>
          <p:nvSpPr>
            <p:cNvPr id="285718" name="Line 26"/>
            <p:cNvSpPr>
              <a:spLocks noChangeShapeType="1"/>
            </p:cNvSpPr>
            <p:nvPr/>
          </p:nvSpPr>
          <p:spPr bwMode="auto">
            <a:xfrm flipV="1">
              <a:off x="5375" y="2131"/>
              <a:ext cx="2620" cy="1"/>
            </a:xfrm>
            <a:prstGeom prst="line">
              <a:avLst/>
            </a:prstGeom>
            <a:noFill/>
            <a:ln w="9525">
              <a:solidFill>
                <a:srgbClr val="000000"/>
              </a:solidFill>
              <a:round/>
              <a:headEnd/>
              <a:tailEnd/>
            </a:ln>
          </p:spPr>
          <p:txBody>
            <a:bodyPr/>
            <a:lstStyle/>
            <a:p>
              <a:endParaRPr lang="en-US"/>
            </a:p>
          </p:txBody>
        </p:sp>
        <p:sp>
          <p:nvSpPr>
            <p:cNvPr id="285719" name="Text Box 27"/>
            <p:cNvSpPr txBox="1">
              <a:spLocks noChangeArrowheads="1"/>
            </p:cNvSpPr>
            <p:nvPr/>
          </p:nvSpPr>
          <p:spPr bwMode="auto">
            <a:xfrm>
              <a:off x="3295" y="2285"/>
              <a:ext cx="2100" cy="617"/>
            </a:xfrm>
            <a:prstGeom prst="rect">
              <a:avLst/>
            </a:prstGeom>
            <a:solidFill>
              <a:srgbClr val="000000"/>
            </a:solidFill>
            <a:ln w="9525">
              <a:solidFill>
                <a:srgbClr val="000000"/>
              </a:solidFill>
              <a:miter lim="800000"/>
              <a:headEnd/>
              <a:tailEnd/>
            </a:ln>
          </p:spPr>
          <p:txBody>
            <a:bodyPr/>
            <a:lstStyle/>
            <a:p>
              <a:pPr algn="ctr"/>
              <a:r>
                <a:rPr lang="en-US" b="1">
                  <a:solidFill>
                    <a:srgbClr val="FFFFFF"/>
                  </a:solidFill>
                </a:rPr>
                <a:t>Planning/</a:t>
              </a:r>
            </a:p>
            <a:p>
              <a:pPr algn="ctr"/>
              <a:r>
                <a:rPr lang="en-US" b="1">
                  <a:solidFill>
                    <a:srgbClr val="FFFFFF"/>
                  </a:solidFill>
                </a:rPr>
                <a:t>Intelligence Section</a:t>
              </a:r>
              <a:endParaRPr lang="en-US" b="1"/>
            </a:p>
          </p:txBody>
        </p:sp>
        <p:sp>
          <p:nvSpPr>
            <p:cNvPr id="285720" name="Text Box 28"/>
            <p:cNvSpPr txBox="1">
              <a:spLocks noChangeArrowheads="1"/>
            </p:cNvSpPr>
            <p:nvPr/>
          </p:nvSpPr>
          <p:spPr bwMode="auto">
            <a:xfrm>
              <a:off x="5495" y="2285"/>
              <a:ext cx="1700" cy="617"/>
            </a:xfrm>
            <a:prstGeom prst="rect">
              <a:avLst/>
            </a:prstGeom>
            <a:solidFill>
              <a:srgbClr val="00FF00"/>
            </a:solidFill>
            <a:ln w="9525">
              <a:solidFill>
                <a:srgbClr val="000000"/>
              </a:solidFill>
              <a:miter lim="800000"/>
              <a:headEnd/>
              <a:tailEnd/>
            </a:ln>
          </p:spPr>
          <p:txBody>
            <a:bodyPr/>
            <a:lstStyle/>
            <a:p>
              <a:pPr algn="ctr"/>
              <a:r>
                <a:rPr lang="en-US" b="1">
                  <a:solidFill>
                    <a:schemeClr val="bg1"/>
                  </a:solidFill>
                </a:rPr>
                <a:t>Logistics Section</a:t>
              </a:r>
            </a:p>
          </p:txBody>
        </p:sp>
        <p:sp>
          <p:nvSpPr>
            <p:cNvPr id="285721" name="Line 29"/>
            <p:cNvSpPr>
              <a:spLocks noChangeShapeType="1"/>
            </p:cNvSpPr>
            <p:nvPr/>
          </p:nvSpPr>
          <p:spPr bwMode="auto">
            <a:xfrm>
              <a:off x="2395" y="2131"/>
              <a:ext cx="1" cy="152"/>
            </a:xfrm>
            <a:prstGeom prst="line">
              <a:avLst/>
            </a:prstGeom>
            <a:noFill/>
            <a:ln w="9525">
              <a:solidFill>
                <a:srgbClr val="000000"/>
              </a:solidFill>
              <a:round/>
              <a:headEnd/>
              <a:tailEnd/>
            </a:ln>
          </p:spPr>
          <p:txBody>
            <a:bodyPr/>
            <a:lstStyle/>
            <a:p>
              <a:endParaRPr lang="en-US"/>
            </a:p>
          </p:txBody>
        </p:sp>
        <p:sp>
          <p:nvSpPr>
            <p:cNvPr id="285722" name="Line 30"/>
            <p:cNvSpPr>
              <a:spLocks noChangeShapeType="1"/>
            </p:cNvSpPr>
            <p:nvPr/>
          </p:nvSpPr>
          <p:spPr bwMode="auto">
            <a:xfrm>
              <a:off x="4475" y="2131"/>
              <a:ext cx="0" cy="154"/>
            </a:xfrm>
            <a:prstGeom prst="line">
              <a:avLst/>
            </a:prstGeom>
            <a:noFill/>
            <a:ln w="9525">
              <a:solidFill>
                <a:srgbClr val="000000"/>
              </a:solidFill>
              <a:round/>
              <a:headEnd/>
              <a:tailEnd/>
            </a:ln>
          </p:spPr>
          <p:txBody>
            <a:bodyPr/>
            <a:lstStyle/>
            <a:p>
              <a:endParaRPr lang="en-US"/>
            </a:p>
          </p:txBody>
        </p:sp>
        <p:sp>
          <p:nvSpPr>
            <p:cNvPr id="285723" name="Line 31"/>
            <p:cNvSpPr>
              <a:spLocks noChangeShapeType="1"/>
            </p:cNvSpPr>
            <p:nvPr/>
          </p:nvSpPr>
          <p:spPr bwMode="auto">
            <a:xfrm>
              <a:off x="6395" y="2131"/>
              <a:ext cx="1" cy="152"/>
            </a:xfrm>
            <a:prstGeom prst="line">
              <a:avLst/>
            </a:prstGeom>
            <a:noFill/>
            <a:ln w="9525">
              <a:solidFill>
                <a:srgbClr val="000000"/>
              </a:solidFill>
              <a:round/>
              <a:headEnd/>
              <a:tailEnd/>
            </a:ln>
          </p:spPr>
          <p:txBody>
            <a:bodyPr/>
            <a:lstStyle/>
            <a:p>
              <a:endParaRPr lang="en-US"/>
            </a:p>
          </p:txBody>
        </p:sp>
        <p:sp>
          <p:nvSpPr>
            <p:cNvPr id="285724" name="Line 32"/>
            <p:cNvSpPr>
              <a:spLocks noChangeShapeType="1"/>
            </p:cNvSpPr>
            <p:nvPr/>
          </p:nvSpPr>
          <p:spPr bwMode="auto">
            <a:xfrm>
              <a:off x="7995" y="2131"/>
              <a:ext cx="1" cy="152"/>
            </a:xfrm>
            <a:prstGeom prst="line">
              <a:avLst/>
            </a:prstGeom>
            <a:noFill/>
            <a:ln w="9525">
              <a:solidFill>
                <a:srgbClr val="000000"/>
              </a:solidFill>
              <a:round/>
              <a:headEnd/>
              <a:tailEnd/>
            </a:ln>
          </p:spPr>
          <p:txBody>
            <a:bodyPr/>
            <a:lstStyle/>
            <a:p>
              <a:endParaRPr lang="en-US"/>
            </a:p>
          </p:txBody>
        </p:sp>
        <p:sp>
          <p:nvSpPr>
            <p:cNvPr id="285725" name="Text Box 33"/>
            <p:cNvSpPr txBox="1">
              <a:spLocks noChangeArrowheads="1"/>
            </p:cNvSpPr>
            <p:nvPr/>
          </p:nvSpPr>
          <p:spPr bwMode="auto">
            <a:xfrm>
              <a:off x="7295" y="2285"/>
              <a:ext cx="2300" cy="617"/>
            </a:xfrm>
            <a:prstGeom prst="rect">
              <a:avLst/>
            </a:prstGeom>
            <a:solidFill>
              <a:srgbClr val="3366FF"/>
            </a:solidFill>
            <a:ln w="9525">
              <a:solidFill>
                <a:srgbClr val="000000"/>
              </a:solidFill>
              <a:miter lim="800000"/>
              <a:headEnd/>
              <a:tailEnd/>
            </a:ln>
          </p:spPr>
          <p:txBody>
            <a:bodyPr/>
            <a:lstStyle/>
            <a:p>
              <a:pPr algn="ctr"/>
              <a:r>
                <a:rPr lang="en-US" b="1">
                  <a:solidFill>
                    <a:schemeClr val="bg1"/>
                  </a:solidFill>
                </a:rPr>
                <a:t>Finance/ Administration Section</a:t>
              </a:r>
            </a:p>
            <a:p>
              <a:endParaRPr lang="en-US" b="1">
                <a:solidFill>
                  <a:schemeClr val="bg1"/>
                </a:solidFill>
              </a:endParaRPr>
            </a:p>
          </p:txBody>
        </p:sp>
        <p:sp>
          <p:nvSpPr>
            <p:cNvPr id="285726" name="Text Box 34"/>
            <p:cNvSpPr txBox="1">
              <a:spLocks noChangeArrowheads="1"/>
            </p:cNvSpPr>
            <p:nvPr/>
          </p:nvSpPr>
          <p:spPr bwMode="auto">
            <a:xfrm>
              <a:off x="1295" y="2285"/>
              <a:ext cx="1800" cy="618"/>
            </a:xfrm>
            <a:prstGeom prst="rect">
              <a:avLst/>
            </a:prstGeom>
            <a:solidFill>
              <a:srgbClr val="FF0000"/>
            </a:solidFill>
            <a:ln w="9525">
              <a:solidFill>
                <a:srgbClr val="000000"/>
              </a:solidFill>
              <a:miter lim="800000"/>
              <a:headEnd/>
              <a:tailEnd/>
            </a:ln>
          </p:spPr>
          <p:txBody>
            <a:bodyPr/>
            <a:lstStyle/>
            <a:p>
              <a:pPr algn="ctr"/>
              <a:r>
                <a:rPr lang="en-US" b="1">
                  <a:solidFill>
                    <a:schemeClr val="bg1"/>
                  </a:solidFill>
                </a:rPr>
                <a:t>Operations Section</a:t>
              </a:r>
            </a:p>
          </p:txBody>
        </p:sp>
      </p:grpSp>
      <p:sp>
        <p:nvSpPr>
          <p:cNvPr id="285727" name="Text Box 35"/>
          <p:cNvSpPr txBox="1">
            <a:spLocks noChangeArrowheads="1"/>
          </p:cNvSpPr>
          <p:nvPr/>
        </p:nvSpPr>
        <p:spPr bwMode="auto">
          <a:xfrm>
            <a:off x="3733800" y="2743200"/>
            <a:ext cx="1752600" cy="762000"/>
          </a:xfrm>
          <a:prstGeom prst="rect">
            <a:avLst/>
          </a:prstGeom>
          <a:solidFill>
            <a:srgbClr val="FFCC00"/>
          </a:solidFill>
          <a:ln w="9525">
            <a:solidFill>
              <a:srgbClr val="000000"/>
            </a:solidFill>
            <a:miter lim="800000"/>
            <a:headEnd/>
            <a:tailEnd/>
          </a:ln>
        </p:spPr>
        <p:txBody>
          <a:bodyPr anchor="ctr"/>
          <a:lstStyle/>
          <a:p>
            <a:pPr algn="ctr"/>
            <a:r>
              <a:rPr lang="en-US" b="1"/>
              <a:t>SOC Director</a:t>
            </a:r>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ChangeArrowheads="1"/>
          </p:cNvSpPr>
          <p:nvPr>
            <p:ph type="title"/>
          </p:nvPr>
        </p:nvSpPr>
        <p:spPr/>
        <p:txBody>
          <a:bodyPr/>
          <a:lstStyle/>
          <a:p>
            <a:r>
              <a:rPr lang="en-US"/>
              <a:t>5 SEMS Functions in the SOC</a:t>
            </a:r>
          </a:p>
        </p:txBody>
      </p:sp>
      <p:sp>
        <p:nvSpPr>
          <p:cNvPr id="286723" name="Rectangle 3"/>
          <p:cNvSpPr>
            <a:spLocks noGrp="1" noChangeArrowheads="1"/>
          </p:cNvSpPr>
          <p:nvPr>
            <p:ph type="body" idx="1"/>
          </p:nvPr>
        </p:nvSpPr>
        <p:spPr/>
        <p:txBody>
          <a:bodyPr/>
          <a:lstStyle/>
          <a:p>
            <a:r>
              <a:rPr lang="en-US"/>
              <a:t>Management</a:t>
            </a:r>
          </a:p>
          <a:p>
            <a:r>
              <a:rPr lang="en-US"/>
              <a:t>Operations</a:t>
            </a:r>
          </a:p>
          <a:p>
            <a:r>
              <a:rPr lang="en-US"/>
              <a:t>Planning / Intelligence</a:t>
            </a:r>
          </a:p>
          <a:p>
            <a:r>
              <a:rPr lang="en-US"/>
              <a:t>Logistics</a:t>
            </a:r>
          </a:p>
          <a:p>
            <a:r>
              <a:rPr lang="en-US"/>
              <a:t>Finance / Administration</a:t>
            </a:r>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p:txBody>
          <a:bodyPr/>
          <a:lstStyle/>
          <a:p>
            <a:r>
              <a:rPr lang="en-US"/>
              <a:t>Management</a:t>
            </a:r>
          </a:p>
        </p:txBody>
      </p:sp>
      <p:sp>
        <p:nvSpPr>
          <p:cNvPr id="287747" name="Rectangle 3"/>
          <p:cNvSpPr>
            <a:spLocks noGrp="1" noChangeArrowheads="1"/>
          </p:cNvSpPr>
          <p:nvPr>
            <p:ph type="body" idx="1"/>
          </p:nvPr>
        </p:nvSpPr>
        <p:spPr/>
        <p:txBody>
          <a:bodyPr/>
          <a:lstStyle/>
          <a:p>
            <a:pPr>
              <a:lnSpc>
                <a:spcPct val="90000"/>
              </a:lnSpc>
              <a:spcAft>
                <a:spcPct val="30000"/>
              </a:spcAft>
            </a:pPr>
            <a:r>
              <a:rPr lang="en-US" sz="2800"/>
              <a:t>SOC Director implements policy of the OES Director</a:t>
            </a:r>
          </a:p>
          <a:p>
            <a:pPr>
              <a:lnSpc>
                <a:spcPct val="90000"/>
              </a:lnSpc>
              <a:spcAft>
                <a:spcPct val="30000"/>
              </a:spcAft>
            </a:pPr>
            <a:r>
              <a:rPr lang="en-US" sz="2800"/>
              <a:t>SOC coordinates joint efforts of all agencies operating at the SEMS State level</a:t>
            </a:r>
          </a:p>
          <a:p>
            <a:pPr>
              <a:lnSpc>
                <a:spcPct val="90000"/>
              </a:lnSpc>
              <a:spcAft>
                <a:spcPct val="30000"/>
              </a:spcAft>
            </a:pPr>
            <a:r>
              <a:rPr lang="en-US" sz="2800"/>
              <a:t>Information and Public Affairs manages State’s Public Information program</a:t>
            </a:r>
          </a:p>
          <a:p>
            <a:pPr>
              <a:lnSpc>
                <a:spcPct val="90000"/>
              </a:lnSpc>
              <a:spcAft>
                <a:spcPct val="30000"/>
              </a:spcAft>
            </a:pPr>
            <a:r>
              <a:rPr lang="en-US" sz="2800"/>
              <a:t>Liaison Officer ensures adequate support for agency representatives responding to the SOC</a:t>
            </a:r>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p:cNvSpPr>
            <a:spLocks noGrp="1" noChangeArrowheads="1"/>
          </p:cNvSpPr>
          <p:nvPr>
            <p:ph type="title"/>
          </p:nvPr>
        </p:nvSpPr>
        <p:spPr/>
        <p:txBody>
          <a:bodyPr/>
          <a:lstStyle/>
          <a:p>
            <a:r>
              <a:rPr lang="en-US"/>
              <a:t>Operations</a:t>
            </a:r>
          </a:p>
        </p:txBody>
      </p:sp>
      <p:sp>
        <p:nvSpPr>
          <p:cNvPr id="288771" name="Rectangle 3"/>
          <p:cNvSpPr>
            <a:spLocks noGrp="1" noChangeArrowheads="1"/>
          </p:cNvSpPr>
          <p:nvPr>
            <p:ph type="body" idx="1"/>
          </p:nvPr>
        </p:nvSpPr>
        <p:spPr/>
        <p:txBody>
          <a:bodyPr/>
          <a:lstStyle/>
          <a:p>
            <a:r>
              <a:rPr lang="en-US"/>
              <a:t>Coordination of branches within the section that are activated in support of the REOCs</a:t>
            </a:r>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2"/>
          <p:cNvSpPr>
            <a:spLocks noGrp="1" noChangeArrowheads="1"/>
          </p:cNvSpPr>
          <p:nvPr>
            <p:ph type="title"/>
          </p:nvPr>
        </p:nvSpPr>
        <p:spPr/>
        <p:txBody>
          <a:bodyPr/>
          <a:lstStyle/>
          <a:p>
            <a:r>
              <a:rPr lang="en-US"/>
              <a:t>Planning / Intelligence</a:t>
            </a:r>
          </a:p>
        </p:txBody>
      </p:sp>
      <p:sp>
        <p:nvSpPr>
          <p:cNvPr id="294915" name="Rectangle 3"/>
          <p:cNvSpPr>
            <a:spLocks noGrp="1" noChangeArrowheads="1"/>
          </p:cNvSpPr>
          <p:nvPr>
            <p:ph type="body" idx="1"/>
          </p:nvPr>
        </p:nvSpPr>
        <p:spPr/>
        <p:txBody>
          <a:bodyPr/>
          <a:lstStyle/>
          <a:p>
            <a:pPr>
              <a:spcAft>
                <a:spcPct val="50000"/>
              </a:spcAft>
            </a:pPr>
            <a:r>
              <a:rPr lang="en-US"/>
              <a:t>Collects, analyzes and disseminates information</a:t>
            </a:r>
          </a:p>
          <a:p>
            <a:pPr>
              <a:spcAft>
                <a:spcPct val="50000"/>
              </a:spcAft>
            </a:pPr>
            <a:r>
              <a:rPr lang="en-US"/>
              <a:t>Develops SOC Action Plan</a:t>
            </a:r>
          </a:p>
          <a:p>
            <a:pPr>
              <a:spcAft>
                <a:spcPct val="50000"/>
              </a:spcAft>
            </a:pPr>
            <a:r>
              <a:rPr lang="en-US"/>
              <a:t>Develops Situation Reports</a:t>
            </a:r>
          </a:p>
          <a:p>
            <a:pPr>
              <a:spcAft>
                <a:spcPct val="50000"/>
              </a:spcAft>
            </a:pPr>
            <a:r>
              <a:rPr lang="en-US"/>
              <a:t>Documentation</a:t>
            </a:r>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2"/>
          <p:cNvSpPr>
            <a:spLocks noGrp="1" noChangeArrowheads="1"/>
          </p:cNvSpPr>
          <p:nvPr>
            <p:ph type="title"/>
          </p:nvPr>
        </p:nvSpPr>
        <p:spPr/>
        <p:txBody>
          <a:bodyPr/>
          <a:lstStyle/>
          <a:p>
            <a:r>
              <a:rPr lang="en-US"/>
              <a:t>Logistics</a:t>
            </a:r>
          </a:p>
        </p:txBody>
      </p:sp>
      <p:sp>
        <p:nvSpPr>
          <p:cNvPr id="295939" name="Rectangle 3"/>
          <p:cNvSpPr>
            <a:spLocks noGrp="1" noChangeArrowheads="1"/>
          </p:cNvSpPr>
          <p:nvPr>
            <p:ph type="body" idx="1"/>
          </p:nvPr>
        </p:nvSpPr>
        <p:spPr/>
        <p:txBody>
          <a:bodyPr/>
          <a:lstStyle/>
          <a:p>
            <a:r>
              <a:rPr lang="en-US"/>
              <a:t>Provides logistical support to the REOCs</a:t>
            </a:r>
          </a:p>
          <a:p>
            <a:r>
              <a:rPr lang="en-US"/>
              <a:t>Supports facility, personnel and other logistical needs of the SOC</a:t>
            </a:r>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2"/>
          <p:cNvSpPr>
            <a:spLocks noGrp="1" noChangeArrowheads="1"/>
          </p:cNvSpPr>
          <p:nvPr>
            <p:ph type="title"/>
          </p:nvPr>
        </p:nvSpPr>
        <p:spPr/>
        <p:txBody>
          <a:bodyPr/>
          <a:lstStyle/>
          <a:p>
            <a:r>
              <a:rPr lang="en-US"/>
              <a:t>Finance / Administration</a:t>
            </a:r>
          </a:p>
        </p:txBody>
      </p:sp>
      <p:sp>
        <p:nvSpPr>
          <p:cNvPr id="296963" name="Rectangle 3"/>
          <p:cNvSpPr>
            <a:spLocks noGrp="1" noChangeArrowheads="1"/>
          </p:cNvSpPr>
          <p:nvPr>
            <p:ph type="body" idx="1"/>
          </p:nvPr>
        </p:nvSpPr>
        <p:spPr/>
        <p:txBody>
          <a:bodyPr/>
          <a:lstStyle/>
          <a:p>
            <a:r>
              <a:rPr lang="en-US"/>
              <a:t>Performs State-level fiscal tracking, purchasing and other budgetary and accounting activity</a:t>
            </a:r>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2"/>
          <p:cNvSpPr>
            <a:spLocks noGrp="1" noChangeArrowheads="1"/>
          </p:cNvSpPr>
          <p:nvPr>
            <p:ph type="title"/>
          </p:nvPr>
        </p:nvSpPr>
        <p:spPr/>
        <p:txBody>
          <a:bodyPr/>
          <a:lstStyle/>
          <a:p>
            <a:r>
              <a:rPr lang="en-US"/>
              <a:t>Staffing Guidelines</a:t>
            </a:r>
          </a:p>
        </p:txBody>
      </p:sp>
      <p:sp>
        <p:nvSpPr>
          <p:cNvPr id="297987" name="Rectangle 3"/>
          <p:cNvSpPr>
            <a:spLocks noGrp="1" noChangeArrowheads="1"/>
          </p:cNvSpPr>
          <p:nvPr>
            <p:ph type="body" idx="1"/>
          </p:nvPr>
        </p:nvSpPr>
        <p:spPr/>
        <p:txBody>
          <a:bodyPr/>
          <a:lstStyle/>
          <a:p>
            <a:r>
              <a:rPr lang="en-US"/>
              <a:t>Be aware of Span of Control issues</a:t>
            </a:r>
          </a:p>
          <a:p>
            <a:pPr lvl="1"/>
            <a:r>
              <a:rPr lang="en-US"/>
              <a:t>1-3 ratio: Consider consolidating duties</a:t>
            </a:r>
          </a:p>
          <a:p>
            <a:pPr lvl="1">
              <a:spcAft>
                <a:spcPct val="50000"/>
              </a:spcAft>
            </a:pPr>
            <a:r>
              <a:rPr lang="en-US"/>
              <a:t>1-7+ ratio: Consider activating more elements</a:t>
            </a:r>
          </a:p>
          <a:p>
            <a:r>
              <a:rPr lang="en-US"/>
              <a:t>One person may fill multiple positions, however… </a:t>
            </a:r>
            <a:r>
              <a:rPr lang="en-US" u="sng"/>
              <a:t>SEMS Functions should NOT be combined!</a:t>
            </a:r>
          </a:p>
          <a:p>
            <a:endParaRPr lang="en-US"/>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2"/>
          <p:cNvSpPr>
            <a:spLocks noGrp="1" noChangeArrowheads="1"/>
          </p:cNvSpPr>
          <p:nvPr>
            <p:ph type="title"/>
          </p:nvPr>
        </p:nvSpPr>
        <p:spPr/>
        <p:txBody>
          <a:bodyPr/>
          <a:lstStyle/>
          <a:p>
            <a:r>
              <a:rPr lang="en-US"/>
              <a:t>Levels of Activation</a:t>
            </a:r>
          </a:p>
        </p:txBody>
      </p:sp>
      <p:sp>
        <p:nvSpPr>
          <p:cNvPr id="299011" name="Rectangle 3"/>
          <p:cNvSpPr>
            <a:spLocks noGrp="1" noChangeArrowheads="1"/>
          </p:cNvSpPr>
          <p:nvPr>
            <p:ph type="body" idx="1"/>
          </p:nvPr>
        </p:nvSpPr>
        <p:spPr/>
        <p:txBody>
          <a:bodyPr/>
          <a:lstStyle/>
          <a:p>
            <a:pPr>
              <a:spcAft>
                <a:spcPct val="50000"/>
              </a:spcAft>
            </a:pPr>
            <a:r>
              <a:rPr lang="en-US"/>
              <a:t>Activate what is needed, but remember…</a:t>
            </a:r>
          </a:p>
          <a:p>
            <a:pPr>
              <a:spcAft>
                <a:spcPct val="50000"/>
              </a:spcAft>
            </a:pPr>
            <a:r>
              <a:rPr lang="en-US"/>
              <a:t>If position is not activated, responsibility to “get the job done” rests with the next position above in the organization</a:t>
            </a:r>
          </a:p>
          <a:p>
            <a:endParaRPr lang="en-US"/>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2"/>
          <p:cNvSpPr>
            <a:spLocks noGrp="1" noChangeArrowheads="1"/>
          </p:cNvSpPr>
          <p:nvPr>
            <p:ph type="title"/>
          </p:nvPr>
        </p:nvSpPr>
        <p:spPr/>
        <p:txBody>
          <a:bodyPr/>
          <a:lstStyle/>
          <a:p>
            <a:r>
              <a:rPr lang="en-US"/>
              <a:t>Role of the General Staff</a:t>
            </a:r>
            <a:br>
              <a:rPr lang="en-US"/>
            </a:br>
            <a:r>
              <a:rPr lang="en-US" sz="3200"/>
              <a:t>(SOC Director and Section Coordinators)</a:t>
            </a:r>
            <a:endParaRPr lang="en-US"/>
          </a:p>
        </p:txBody>
      </p:sp>
      <p:sp>
        <p:nvSpPr>
          <p:cNvPr id="300035" name="Rectangle 3"/>
          <p:cNvSpPr>
            <a:spLocks noGrp="1" noChangeArrowheads="1"/>
          </p:cNvSpPr>
          <p:nvPr>
            <p:ph type="body" idx="1"/>
          </p:nvPr>
        </p:nvSpPr>
        <p:spPr/>
        <p:txBody>
          <a:bodyPr/>
          <a:lstStyle/>
          <a:p>
            <a:pPr>
              <a:spcAft>
                <a:spcPct val="50000"/>
              </a:spcAft>
            </a:pPr>
            <a:r>
              <a:rPr lang="en-US"/>
              <a:t>Provide direct oversight for all SEMS functions</a:t>
            </a:r>
          </a:p>
          <a:p>
            <a:pPr>
              <a:spcAft>
                <a:spcPct val="50000"/>
              </a:spcAft>
            </a:pPr>
            <a:r>
              <a:rPr lang="en-US"/>
              <a:t>Responsible for completing SOC Action Plan goals and objectives </a:t>
            </a:r>
          </a:p>
          <a:p>
            <a:pPr>
              <a:spcAft>
                <a:spcPct val="50000"/>
              </a:spcAft>
            </a:pPr>
            <a:r>
              <a:rPr lang="en-US"/>
              <a:t>Must promote inter-agency coordination</a:t>
            </a:r>
          </a:p>
          <a:p>
            <a:endParaRPr lang="en-US"/>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2"/>
          <p:cNvSpPr>
            <a:spLocks noGrp="1" noChangeArrowheads="1"/>
          </p:cNvSpPr>
          <p:nvPr>
            <p:ph type="title"/>
          </p:nvPr>
        </p:nvSpPr>
        <p:spPr/>
        <p:txBody>
          <a:bodyPr/>
          <a:lstStyle/>
          <a:p>
            <a:r>
              <a:rPr lang="en-US" sz="4000"/>
              <a:t>Federal Agency Representative at the SOC</a:t>
            </a:r>
          </a:p>
        </p:txBody>
      </p:sp>
      <p:sp>
        <p:nvSpPr>
          <p:cNvPr id="301059" name="Rectangle 3"/>
          <p:cNvSpPr>
            <a:spLocks noGrp="1" noChangeArrowheads="1"/>
          </p:cNvSpPr>
          <p:nvPr>
            <p:ph type="body" idx="1"/>
          </p:nvPr>
        </p:nvSpPr>
        <p:spPr/>
        <p:txBody>
          <a:bodyPr/>
          <a:lstStyle/>
          <a:p>
            <a:pPr>
              <a:lnSpc>
                <a:spcPct val="90000"/>
              </a:lnSpc>
              <a:spcAft>
                <a:spcPct val="50000"/>
              </a:spcAft>
            </a:pPr>
            <a:r>
              <a:rPr lang="en-US" sz="2800"/>
              <a:t>REOCs are the primary point of coordination for Federal ESF Coordinators</a:t>
            </a:r>
          </a:p>
          <a:p>
            <a:pPr>
              <a:lnSpc>
                <a:spcPct val="90000"/>
              </a:lnSpc>
              <a:spcAft>
                <a:spcPct val="50000"/>
              </a:spcAft>
            </a:pPr>
            <a:r>
              <a:rPr lang="en-US" sz="2800"/>
              <a:t>ESF Coordinators should be physically located at the REOCs</a:t>
            </a:r>
          </a:p>
          <a:p>
            <a:pPr>
              <a:lnSpc>
                <a:spcPct val="90000"/>
              </a:lnSpc>
            </a:pPr>
            <a:r>
              <a:rPr lang="en-US" sz="2800" b="1" u="sng"/>
              <a:t>EXCEPTIONS:</a:t>
            </a:r>
          </a:p>
          <a:p>
            <a:pPr lvl="1">
              <a:lnSpc>
                <a:spcPct val="90000"/>
              </a:lnSpc>
            </a:pPr>
            <a:r>
              <a:rPr lang="en-US" sz="2400"/>
              <a:t>The SOC has been designated as the primary State Response Center</a:t>
            </a:r>
          </a:p>
          <a:p>
            <a:pPr lvl="1">
              <a:lnSpc>
                <a:spcPct val="90000"/>
              </a:lnSpc>
            </a:pPr>
            <a:r>
              <a:rPr lang="en-US" sz="2400"/>
              <a:t>Special circumstances require ESF presence at the SOC</a:t>
            </a:r>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2"/>
          <p:cNvSpPr>
            <a:spLocks noGrp="1" noChangeArrowheads="1"/>
          </p:cNvSpPr>
          <p:nvPr>
            <p:ph type="title"/>
          </p:nvPr>
        </p:nvSpPr>
        <p:spPr/>
        <p:txBody>
          <a:bodyPr/>
          <a:lstStyle/>
          <a:p>
            <a:r>
              <a:rPr lang="en-US" sz="4000"/>
              <a:t>State / Region Level Coordination</a:t>
            </a:r>
          </a:p>
        </p:txBody>
      </p:sp>
      <p:sp>
        <p:nvSpPr>
          <p:cNvPr id="302083" name="Rectangle 3"/>
          <p:cNvSpPr>
            <a:spLocks noGrp="1" noChangeArrowheads="1"/>
          </p:cNvSpPr>
          <p:nvPr>
            <p:ph type="body" idx="1"/>
          </p:nvPr>
        </p:nvSpPr>
        <p:spPr/>
        <p:txBody>
          <a:bodyPr/>
          <a:lstStyle/>
          <a:p>
            <a:pPr>
              <a:lnSpc>
                <a:spcPct val="90000"/>
              </a:lnSpc>
              <a:spcAft>
                <a:spcPct val="20000"/>
              </a:spcAft>
            </a:pPr>
            <a:r>
              <a:rPr lang="en-US"/>
              <a:t>SOC / REOCS Collaborate on the following:</a:t>
            </a:r>
          </a:p>
          <a:p>
            <a:pPr lvl="1">
              <a:lnSpc>
                <a:spcPct val="90000"/>
              </a:lnSpc>
              <a:spcAft>
                <a:spcPct val="20000"/>
              </a:spcAft>
            </a:pPr>
            <a:r>
              <a:rPr lang="en-US"/>
              <a:t>Preparation of the State Situation Report</a:t>
            </a:r>
          </a:p>
          <a:p>
            <a:pPr lvl="1">
              <a:lnSpc>
                <a:spcPct val="90000"/>
              </a:lnSpc>
              <a:spcAft>
                <a:spcPct val="20000"/>
              </a:spcAft>
            </a:pPr>
            <a:r>
              <a:rPr lang="en-US"/>
              <a:t>Preparation of statewide Public Information Announcements</a:t>
            </a:r>
          </a:p>
          <a:p>
            <a:pPr lvl="1">
              <a:lnSpc>
                <a:spcPct val="90000"/>
              </a:lnSpc>
              <a:spcAft>
                <a:spcPct val="20000"/>
              </a:spcAft>
            </a:pPr>
            <a:r>
              <a:rPr lang="en-US"/>
              <a:t>Monitoring of resource requests and allocation</a:t>
            </a:r>
          </a:p>
          <a:p>
            <a:pPr lvl="1">
              <a:lnSpc>
                <a:spcPct val="90000"/>
              </a:lnSpc>
              <a:spcAft>
                <a:spcPct val="20000"/>
              </a:spcAft>
            </a:pPr>
            <a:r>
              <a:rPr lang="en-US"/>
              <a:t>Coordination with Federal Agencies</a:t>
            </a:r>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2"/>
          <p:cNvSpPr>
            <a:spLocks noGrp="1" noChangeArrowheads="1"/>
          </p:cNvSpPr>
          <p:nvPr>
            <p:ph type="title"/>
          </p:nvPr>
        </p:nvSpPr>
        <p:spPr/>
        <p:txBody>
          <a:bodyPr/>
          <a:lstStyle/>
          <a:p>
            <a:r>
              <a:rPr lang="en-US" sz="4000"/>
              <a:t>SOC / REOC Support Relationship</a:t>
            </a:r>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2"/>
          <p:cNvSpPr>
            <a:spLocks noGrp="1" noChangeArrowheads="1"/>
          </p:cNvSpPr>
          <p:nvPr>
            <p:ph type="title"/>
          </p:nvPr>
        </p:nvSpPr>
        <p:spPr/>
        <p:txBody>
          <a:bodyPr/>
          <a:lstStyle/>
          <a:p>
            <a:endParaRPr lang="en-US"/>
          </a:p>
        </p:txBody>
      </p:sp>
      <p:sp>
        <p:nvSpPr>
          <p:cNvPr id="304131" name="Rectangle 3"/>
          <p:cNvSpPr>
            <a:spLocks noGrp="1" noChangeArrowheads="1"/>
          </p:cNvSpPr>
          <p:nvPr>
            <p:ph type="body" idx="1"/>
          </p:nvPr>
        </p:nvSpPr>
        <p:spPr/>
        <p:txBody>
          <a:bodyPr/>
          <a:lstStyle/>
          <a:p>
            <a:endParaRPr lang="en-US"/>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2"/>
          <p:cNvSpPr>
            <a:spLocks noGrp="1" noChangeArrowheads="1"/>
          </p:cNvSpPr>
          <p:nvPr>
            <p:ph type="title"/>
          </p:nvPr>
        </p:nvSpPr>
        <p:spPr/>
        <p:txBody>
          <a:bodyPr/>
          <a:lstStyle/>
          <a:p>
            <a:endParaRPr lang="en-US"/>
          </a:p>
        </p:txBody>
      </p:sp>
      <p:sp>
        <p:nvSpPr>
          <p:cNvPr id="305155" name="Rectangle 3"/>
          <p:cNvSpPr>
            <a:spLocks noGrp="1" noChangeArrowheads="1"/>
          </p:cNvSpPr>
          <p:nvPr>
            <p:ph type="body" idx="1"/>
          </p:nvPr>
        </p:nvSpPr>
        <p:spPr/>
        <p:txBody>
          <a:bodyPr/>
          <a:lstStyle/>
          <a:p>
            <a:endParaRPr lang="en-US"/>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2"/>
          <p:cNvSpPr>
            <a:spLocks noGrp="1" noChangeArrowheads="1"/>
          </p:cNvSpPr>
          <p:nvPr>
            <p:ph type="title"/>
          </p:nvPr>
        </p:nvSpPr>
        <p:spPr/>
        <p:txBody>
          <a:bodyPr/>
          <a:lstStyle/>
          <a:p>
            <a:endParaRPr lang="en-US"/>
          </a:p>
        </p:txBody>
      </p:sp>
      <p:sp>
        <p:nvSpPr>
          <p:cNvPr id="306179" name="Rectangle 3"/>
          <p:cNvSpPr>
            <a:spLocks noGrp="1" noChangeArrowheads="1"/>
          </p:cNvSpPr>
          <p:nvPr>
            <p:ph type="body" idx="1"/>
          </p:nvPr>
        </p:nvSpPr>
        <p:spPr/>
        <p:txBody>
          <a:bodyPr/>
          <a:lstStyle/>
          <a:p>
            <a:endParaRPr lang="en-US"/>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p:cNvSpPr>
            <a:spLocks noGrp="1" noChangeArrowheads="1"/>
          </p:cNvSpPr>
          <p:nvPr>
            <p:ph type="title"/>
          </p:nvPr>
        </p:nvSpPr>
        <p:spPr/>
        <p:txBody>
          <a:bodyPr/>
          <a:lstStyle/>
          <a:p>
            <a:endParaRPr lang="en-US"/>
          </a:p>
        </p:txBody>
      </p:sp>
      <p:sp>
        <p:nvSpPr>
          <p:cNvPr id="307203" name="Rectangle 3"/>
          <p:cNvSpPr>
            <a:spLocks noGrp="1" noChangeArrowheads="1"/>
          </p:cNvSpPr>
          <p:nvPr>
            <p:ph type="body" idx="1"/>
          </p:nvPr>
        </p:nvSpPr>
        <p:spPr/>
        <p:txBody>
          <a:bodyPr/>
          <a:lstStyle/>
          <a:p>
            <a:endParaRPr lang="en-US"/>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2"/>
          <p:cNvSpPr>
            <a:spLocks noGrp="1" noChangeArrowheads="1"/>
          </p:cNvSpPr>
          <p:nvPr>
            <p:ph type="title"/>
          </p:nvPr>
        </p:nvSpPr>
        <p:spPr/>
        <p:txBody>
          <a:bodyPr/>
          <a:lstStyle/>
          <a:p>
            <a:endParaRPr lang="en-US"/>
          </a:p>
        </p:txBody>
      </p:sp>
      <p:sp>
        <p:nvSpPr>
          <p:cNvPr id="308227" name="Rectangle 3"/>
          <p:cNvSpPr>
            <a:spLocks noGrp="1" noChangeArrowheads="1"/>
          </p:cNvSpPr>
          <p:nvPr>
            <p:ph type="body" idx="1"/>
          </p:nvPr>
        </p:nvSpPr>
        <p:spPr/>
        <p:txBody>
          <a:bodyPr/>
          <a:lstStyle/>
          <a:p>
            <a:endParaRPr lang="en-US"/>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p:cNvSpPr>
            <a:spLocks noGrp="1" noChangeArrowheads="1"/>
          </p:cNvSpPr>
          <p:nvPr>
            <p:ph type="title"/>
          </p:nvPr>
        </p:nvSpPr>
        <p:spPr/>
        <p:txBody>
          <a:bodyPr/>
          <a:lstStyle/>
          <a:p>
            <a:endParaRPr lang="en-US"/>
          </a:p>
        </p:txBody>
      </p:sp>
      <p:sp>
        <p:nvSpPr>
          <p:cNvPr id="309251" name="Rectangle 3"/>
          <p:cNvSpPr>
            <a:spLocks noGrp="1" noChangeArrowheads="1"/>
          </p:cNvSpPr>
          <p:nvPr>
            <p:ph type="body" idx="1"/>
          </p:nvPr>
        </p:nvSpPr>
        <p:spPr/>
        <p:txBody>
          <a:bodyPr/>
          <a:lstStyle/>
          <a:p>
            <a:endParaRPr lang="en-US"/>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2"/>
          <p:cNvSpPr>
            <a:spLocks noGrp="1" noChangeArrowheads="1"/>
          </p:cNvSpPr>
          <p:nvPr>
            <p:ph type="title"/>
          </p:nvPr>
        </p:nvSpPr>
        <p:spPr/>
        <p:txBody>
          <a:bodyPr/>
          <a:lstStyle/>
          <a:p>
            <a:endParaRPr lang="en-US"/>
          </a:p>
        </p:txBody>
      </p:sp>
      <p:sp>
        <p:nvSpPr>
          <p:cNvPr id="310275" name="Rectangle 3"/>
          <p:cNvSpPr>
            <a:spLocks noGrp="1" noChangeArrowheads="1"/>
          </p:cNvSpPr>
          <p:nvPr>
            <p:ph type="body" idx="1"/>
          </p:nvPr>
        </p:nvSpPr>
        <p:spPr/>
        <p:txBody>
          <a:bodyPr/>
          <a:lstStyle/>
          <a:p>
            <a:endParaRPr lang="en-US"/>
          </a:p>
        </p:txBody>
      </p:sp>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p:cNvSpPr>
            <a:spLocks noGrp="1" noChangeArrowheads="1"/>
          </p:cNvSpPr>
          <p:nvPr>
            <p:ph type="title"/>
          </p:nvPr>
        </p:nvSpPr>
        <p:spPr/>
        <p:txBody>
          <a:bodyPr/>
          <a:lstStyle/>
          <a:p>
            <a:endParaRPr lang="en-US"/>
          </a:p>
        </p:txBody>
      </p:sp>
      <p:sp>
        <p:nvSpPr>
          <p:cNvPr id="311299" name="Rectangle 3"/>
          <p:cNvSpPr>
            <a:spLocks noGrp="1" noChangeArrowheads="1"/>
          </p:cNvSpPr>
          <p:nvPr>
            <p:ph type="body" idx="1"/>
          </p:nvPr>
        </p:nvSpPr>
        <p:spPr/>
        <p:txBody>
          <a:bodyPr/>
          <a:lstStyle/>
          <a:p>
            <a:endParaRPr lang="en-US"/>
          </a:p>
        </p:txBody>
      </p:sp>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2"/>
          <p:cNvSpPr>
            <a:spLocks noGrp="1" noChangeArrowheads="1"/>
          </p:cNvSpPr>
          <p:nvPr>
            <p:ph type="title"/>
          </p:nvPr>
        </p:nvSpPr>
        <p:spPr/>
        <p:txBody>
          <a:bodyPr/>
          <a:lstStyle/>
          <a:p>
            <a:endParaRPr lang="en-US"/>
          </a:p>
        </p:txBody>
      </p:sp>
      <p:sp>
        <p:nvSpPr>
          <p:cNvPr id="312323" name="Rectangle 3"/>
          <p:cNvSpPr>
            <a:spLocks noGrp="1" noChangeArrowheads="1"/>
          </p:cNvSpPr>
          <p:nvPr>
            <p:ph type="body" idx="1"/>
          </p:nvPr>
        </p:nvSpPr>
        <p:spPr/>
        <p:txBody>
          <a:bodyPr/>
          <a:lstStyle/>
          <a:p>
            <a:endParaRPr lang="en-US"/>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2"/>
          <p:cNvSpPr>
            <a:spLocks noGrp="1" noChangeArrowheads="1"/>
          </p:cNvSpPr>
          <p:nvPr>
            <p:ph type="title"/>
          </p:nvPr>
        </p:nvSpPr>
        <p:spPr/>
        <p:txBody>
          <a:bodyPr/>
          <a:lstStyle/>
          <a:p>
            <a:endParaRPr lang="en-US"/>
          </a:p>
        </p:txBody>
      </p:sp>
      <p:sp>
        <p:nvSpPr>
          <p:cNvPr id="313347" name="Rectangle 3"/>
          <p:cNvSpPr>
            <a:spLocks noGrp="1" noChangeArrowheads="1"/>
          </p:cNvSpPr>
          <p:nvPr>
            <p:ph type="body" idx="1"/>
          </p:nvPr>
        </p:nvSpPr>
        <p:spPr/>
        <p:txBody>
          <a:bodyPr/>
          <a:lstStyle/>
          <a:p>
            <a:endParaRPr lang="en-US"/>
          </a:p>
        </p:txBody>
      </p:sp>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2"/>
          <p:cNvSpPr>
            <a:spLocks noGrp="1" noChangeArrowheads="1"/>
          </p:cNvSpPr>
          <p:nvPr>
            <p:ph type="title"/>
          </p:nvPr>
        </p:nvSpPr>
        <p:spPr/>
        <p:txBody>
          <a:bodyPr/>
          <a:lstStyle/>
          <a:p>
            <a:endParaRPr lang="en-US"/>
          </a:p>
        </p:txBody>
      </p:sp>
      <p:sp>
        <p:nvSpPr>
          <p:cNvPr id="314371" name="Rectangle 3"/>
          <p:cNvSpPr>
            <a:spLocks noGrp="1" noChangeArrowheads="1"/>
          </p:cNvSpPr>
          <p:nvPr>
            <p:ph type="body" idx="1"/>
          </p:nvPr>
        </p:nvSpPr>
        <p:spPr/>
        <p:txBody>
          <a:bodyPr/>
          <a:lstStyle/>
          <a:p>
            <a:endParaRPr lang="en-US"/>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endParaRPr lang="en-US"/>
          </a:p>
        </p:txBody>
      </p:sp>
      <p:sp>
        <p:nvSpPr>
          <p:cNvPr id="315395" name="Rectangle 3"/>
          <p:cNvSpPr>
            <a:spLocks noGrp="1" noChangeArrowheads="1"/>
          </p:cNvSpPr>
          <p:nvPr>
            <p:ph type="body" idx="1"/>
          </p:nvPr>
        </p:nvSpPr>
        <p:spPr/>
        <p:txBody>
          <a:bodyPr/>
          <a:lstStyle/>
          <a:p>
            <a:endParaRPr lang="en-US"/>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p:cNvSpPr>
            <a:spLocks noGrp="1" noChangeArrowheads="1"/>
          </p:cNvSpPr>
          <p:nvPr>
            <p:ph type="title"/>
          </p:nvPr>
        </p:nvSpPr>
        <p:spPr/>
        <p:txBody>
          <a:bodyPr/>
          <a:lstStyle/>
          <a:p>
            <a:endParaRPr lang="en-US"/>
          </a:p>
        </p:txBody>
      </p:sp>
      <p:sp>
        <p:nvSpPr>
          <p:cNvPr id="316419" name="Rectangle 3"/>
          <p:cNvSpPr>
            <a:spLocks noGrp="1" noChangeArrowheads="1"/>
          </p:cNvSpPr>
          <p:nvPr>
            <p:ph type="body" idx="1"/>
          </p:nvPr>
        </p:nvSpPr>
        <p:spPr/>
        <p:txBody>
          <a:bodyPr/>
          <a:lstStyle/>
          <a:p>
            <a:endParaRPr lang="en-US"/>
          </a:p>
        </p:txBody>
      </p:sp>
    </p:spTree>
  </p:cSld>
  <p:clrMapOvr>
    <a:masterClrMapping/>
  </p:clrMapOvr>
</p:sld>
</file>

<file path=ppt/theme/theme1.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ixel">
  <a:themeElements>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710</TotalTime>
  <Words>6664</Words>
  <Application>Microsoft PowerPoint</Application>
  <PresentationFormat>On-screen Show (4:3)</PresentationFormat>
  <Paragraphs>1137</Paragraphs>
  <Slides>250</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250</vt:i4>
      </vt:variant>
    </vt:vector>
  </HeadingPairs>
  <TitlesOfParts>
    <vt:vector size="258" baseType="lpstr">
      <vt:lpstr>Arial</vt:lpstr>
      <vt:lpstr>Times New Roman</vt:lpstr>
      <vt:lpstr>Wingdings</vt:lpstr>
      <vt:lpstr>Verdana</vt:lpstr>
      <vt:lpstr>Arial Black</vt:lpstr>
      <vt:lpstr>Monotype Sorts</vt:lpstr>
      <vt:lpstr>Custom Design</vt:lpstr>
      <vt:lpstr>Pixel</vt:lpstr>
      <vt:lpstr>EOC Course 2007</vt:lpstr>
      <vt:lpstr>Course Objectives</vt:lpstr>
      <vt:lpstr>Course Objectives</vt:lpstr>
      <vt:lpstr>Course Overview</vt:lpstr>
      <vt:lpstr>Course Overview</vt:lpstr>
      <vt:lpstr>Slide 6</vt:lpstr>
      <vt:lpstr>CA Emergency Service Act</vt:lpstr>
      <vt:lpstr>Background</vt:lpstr>
      <vt:lpstr>Major Components of SEMS</vt:lpstr>
      <vt:lpstr>Five SEMS Levels of Response</vt:lpstr>
      <vt:lpstr>Five SEMS Functions</vt:lpstr>
      <vt:lpstr>National Incident Management System (NIMS)</vt:lpstr>
      <vt:lpstr>National Incident Management System (NIMS)</vt:lpstr>
      <vt:lpstr>NIMS Key Concepts</vt:lpstr>
      <vt:lpstr>NIMS Components</vt:lpstr>
      <vt:lpstr>Command and Management</vt:lpstr>
      <vt:lpstr>Preparedness</vt:lpstr>
      <vt:lpstr>Resource Management</vt:lpstr>
      <vt:lpstr>Resource Management (con’t.)</vt:lpstr>
      <vt:lpstr>Communications and Information Management</vt:lpstr>
      <vt:lpstr>Supporting Technologies</vt:lpstr>
      <vt:lpstr>Ongoing Management and Maintenance</vt:lpstr>
      <vt:lpstr>EOC Glossary of Terms</vt:lpstr>
      <vt:lpstr>EOC Glossary of Terms</vt:lpstr>
      <vt:lpstr>EOC Glossary of Terms</vt:lpstr>
      <vt:lpstr>Slide 26</vt:lpstr>
      <vt:lpstr>Incident Command System (ICS) Overview</vt:lpstr>
      <vt:lpstr>Five Primary ICS Functions</vt:lpstr>
      <vt:lpstr>Management by Objectives</vt:lpstr>
      <vt:lpstr>Unity of Command</vt:lpstr>
      <vt:lpstr>Span of Control</vt:lpstr>
      <vt:lpstr>The EOC Action Plan</vt:lpstr>
      <vt:lpstr>The EOC Action Plan</vt:lpstr>
      <vt:lpstr>Command and General Staff</vt:lpstr>
      <vt:lpstr>Command and General Staff</vt:lpstr>
      <vt:lpstr>Command and General Staff Functions</vt:lpstr>
      <vt:lpstr>Incident Command System</vt:lpstr>
      <vt:lpstr>Incident Commander Responsibilities</vt:lpstr>
      <vt:lpstr>Incident Commander Responsibilities</vt:lpstr>
      <vt:lpstr>Incident Commander Responsibilities</vt:lpstr>
      <vt:lpstr>Incident Commander Responsibilities</vt:lpstr>
      <vt:lpstr>ICS Command Staff Positions</vt:lpstr>
      <vt:lpstr>Information Officer</vt:lpstr>
      <vt:lpstr>Information Officer</vt:lpstr>
      <vt:lpstr>Safety Officer</vt:lpstr>
      <vt:lpstr>Safety Officer</vt:lpstr>
      <vt:lpstr>Liaison Officer</vt:lpstr>
      <vt:lpstr>Liaison Officer</vt:lpstr>
      <vt:lpstr>Agency Representatives</vt:lpstr>
      <vt:lpstr>Agency Representatives</vt:lpstr>
      <vt:lpstr>Guidelines for Command Staff</vt:lpstr>
      <vt:lpstr>Guidelines for Command Staff (con’t.)</vt:lpstr>
      <vt:lpstr>ICS General Staff Positions</vt:lpstr>
      <vt:lpstr>Guidelines for General Staff</vt:lpstr>
      <vt:lpstr>Guidelines for General Staff</vt:lpstr>
      <vt:lpstr>Incident Management</vt:lpstr>
      <vt:lpstr>Event Planning Considerations</vt:lpstr>
      <vt:lpstr>More Event Planning Considerations</vt:lpstr>
      <vt:lpstr>Considerations for Unplanned Incidents</vt:lpstr>
      <vt:lpstr>Initial Steps in Organizing Incidents</vt:lpstr>
      <vt:lpstr>Initial Steps in Organizing Incidents (con’t.)</vt:lpstr>
      <vt:lpstr>Slide 62</vt:lpstr>
      <vt:lpstr>Slide 63</vt:lpstr>
      <vt:lpstr>Unified Command</vt:lpstr>
      <vt:lpstr>Slide 65</vt:lpstr>
      <vt:lpstr>Advantages of using Unified Command</vt:lpstr>
      <vt:lpstr>Advantages of using Unified Command (con’t.)</vt:lpstr>
      <vt:lpstr>Under Unified Command there is:</vt:lpstr>
      <vt:lpstr>Guidelines for Staffing the ICS Organization</vt:lpstr>
      <vt:lpstr>Planning Exercise</vt:lpstr>
      <vt:lpstr>Things to keep in mind…</vt:lpstr>
      <vt:lpstr>Things to keep in mind…</vt:lpstr>
      <vt:lpstr>Area Command</vt:lpstr>
      <vt:lpstr>Area Command Responsibilities</vt:lpstr>
      <vt:lpstr>Slide 75</vt:lpstr>
      <vt:lpstr>Reasons to use Area Command</vt:lpstr>
      <vt:lpstr>Establishing an Area Command</vt:lpstr>
      <vt:lpstr>Establishing an Area Command (con’t.)</vt:lpstr>
      <vt:lpstr>Slide 79</vt:lpstr>
      <vt:lpstr>Primary Functions of an Area Command</vt:lpstr>
      <vt:lpstr>Primary Functions of an Area Command (con’t.)</vt:lpstr>
      <vt:lpstr>Multi-Agency Coordination System (MACS)</vt:lpstr>
      <vt:lpstr>Keeping it all straight!</vt:lpstr>
      <vt:lpstr>Slide 84</vt:lpstr>
      <vt:lpstr>Defining in Intergovernmental MACS</vt:lpstr>
      <vt:lpstr>Slide 86</vt:lpstr>
      <vt:lpstr>Primary Functions of MACS</vt:lpstr>
      <vt:lpstr>ICS as the EOC or MACS Model</vt:lpstr>
      <vt:lpstr>Resource Management</vt:lpstr>
      <vt:lpstr>What is a “resource”?</vt:lpstr>
      <vt:lpstr>Establishing Resource Needs </vt:lpstr>
      <vt:lpstr>Resource Kinds and Typing</vt:lpstr>
      <vt:lpstr>Resource Ordering</vt:lpstr>
      <vt:lpstr>Essential Information for any Resource Order </vt:lpstr>
      <vt:lpstr>Resource Check-in Process</vt:lpstr>
      <vt:lpstr>Information to give at Check-in</vt:lpstr>
      <vt:lpstr>Information to give at Check-in (con’t.)</vt:lpstr>
      <vt:lpstr>Tracking Resources</vt:lpstr>
      <vt:lpstr>Resource Status</vt:lpstr>
      <vt:lpstr>Resource Utilization and Evaluation</vt:lpstr>
      <vt:lpstr>Resource Evaluation</vt:lpstr>
      <vt:lpstr>Resource Demobilization</vt:lpstr>
      <vt:lpstr>Resource Demobilization (con’t.)</vt:lpstr>
      <vt:lpstr>Key Resource Management Considerations</vt:lpstr>
      <vt:lpstr>Slide 105</vt:lpstr>
      <vt:lpstr>Incident vs. Disaster</vt:lpstr>
      <vt:lpstr>Incident vs. Disaster (con’t.)</vt:lpstr>
      <vt:lpstr>Incident vs. Disaster (con’t.)</vt:lpstr>
      <vt:lpstr>Incident vs. Disaster (con’t.)</vt:lpstr>
      <vt:lpstr>Challenge of Managing Disasters</vt:lpstr>
      <vt:lpstr>Common Goals of Incident and Disaster Management </vt:lpstr>
      <vt:lpstr>Phases of Emergency Management</vt:lpstr>
      <vt:lpstr>Phases of Emergency Management (con’t.)</vt:lpstr>
      <vt:lpstr>Phases of Emergency Management (con’t.)</vt:lpstr>
      <vt:lpstr>Phases of Emergency Management (con’t.)</vt:lpstr>
      <vt:lpstr>Phases of Emergency Management (con’t.)</vt:lpstr>
      <vt:lpstr>EOC During the Pre-Emergency Phase</vt:lpstr>
      <vt:lpstr>EOC During the Emergency Phase</vt:lpstr>
      <vt:lpstr>EOC During the Post-Emergency Phase</vt:lpstr>
      <vt:lpstr>Emergency Management Process</vt:lpstr>
      <vt:lpstr>Management Process Principles Defined</vt:lpstr>
      <vt:lpstr>Management Process Principles Defined (con’t.)</vt:lpstr>
      <vt:lpstr>Management Process Principles Defined (con’t.)</vt:lpstr>
      <vt:lpstr>Keys to Effective Emergency Management</vt:lpstr>
      <vt:lpstr>Slide 125</vt:lpstr>
      <vt:lpstr>The Emergency Operations Center (EOC)</vt:lpstr>
      <vt:lpstr>EOC Design Considerations</vt:lpstr>
      <vt:lpstr>Activation Guidelines</vt:lpstr>
      <vt:lpstr>Activation Levels</vt:lpstr>
      <vt:lpstr>Activation Levels (con’t.)</vt:lpstr>
      <vt:lpstr>EOC Operating Requirements</vt:lpstr>
      <vt:lpstr>EOC Operating Requirements (con’t.)</vt:lpstr>
      <vt:lpstr>EOC Operating Requirements (con’t.)</vt:lpstr>
      <vt:lpstr>Inter-Agency Coordination</vt:lpstr>
      <vt:lpstr>Inter-Agency Groups and the EOC</vt:lpstr>
      <vt:lpstr>Mutual Aid in the EOC</vt:lpstr>
      <vt:lpstr>Mutual Aid in the EOC</vt:lpstr>
      <vt:lpstr>Slide 138</vt:lpstr>
      <vt:lpstr>Chapter Overview</vt:lpstr>
      <vt:lpstr>EOCs at each SEMS Level of Response</vt:lpstr>
      <vt:lpstr>Local Government EOC</vt:lpstr>
      <vt:lpstr>To Comply with SEMS…</vt:lpstr>
      <vt:lpstr>Role of the Department Operations Center (DOC)</vt:lpstr>
      <vt:lpstr>Five SEMS Functions in the Local Government EOC</vt:lpstr>
      <vt:lpstr>Five SEMS Functions in the Local Government EOC (con’t.)</vt:lpstr>
      <vt:lpstr>Five SEMS Functions in the Local Government EOC (con’t.)</vt:lpstr>
      <vt:lpstr>Organizing Staff Within the EOC</vt:lpstr>
      <vt:lpstr>Organization Functions in the EOC</vt:lpstr>
      <vt:lpstr>EOC Staffing Progression</vt:lpstr>
      <vt:lpstr>EOC Staffing Progression (con’t.)</vt:lpstr>
      <vt:lpstr>EOC Staffing Progression (con’t.)</vt:lpstr>
      <vt:lpstr>Role of the EOC Director</vt:lpstr>
      <vt:lpstr>Role of General Staff  (Section Coordinators)</vt:lpstr>
      <vt:lpstr>Inter-agency Coordination Means Working Together to…</vt:lpstr>
      <vt:lpstr>Special District EOC</vt:lpstr>
      <vt:lpstr>Special District Coordination</vt:lpstr>
      <vt:lpstr>Other ways to Coordinate with Special Districts?</vt:lpstr>
      <vt:lpstr>Coordinating with Community Based Organizations</vt:lpstr>
      <vt:lpstr>Mutual Aid Systems in the EOC</vt:lpstr>
      <vt:lpstr>Coordination Between SEMS Levels is Essential </vt:lpstr>
      <vt:lpstr>EOC Coordination with Field Incident Commands</vt:lpstr>
      <vt:lpstr>Single Discipline / Jurisdiction Linkages; EOC to Field</vt:lpstr>
      <vt:lpstr>EOC Coordination with Unified Commands</vt:lpstr>
      <vt:lpstr>Multiple Disciplines / Unified Command Linkages with EOC</vt:lpstr>
      <vt:lpstr>Multiple Incidents /  Single Jurisdiction</vt:lpstr>
      <vt:lpstr>Multiple Incidents /  Single Jurisdiction</vt:lpstr>
      <vt:lpstr>EOC and Area Command</vt:lpstr>
      <vt:lpstr>EOC / Area Command Relationship</vt:lpstr>
      <vt:lpstr>What happens when more than one jurisdiction is involved?</vt:lpstr>
      <vt:lpstr>Multiple Jurisdiction Incident Response and the EOC</vt:lpstr>
      <vt:lpstr>Multiple Jurisdiction Incident Response and the EOC</vt:lpstr>
      <vt:lpstr>Interaction Between Levels and Functions</vt:lpstr>
      <vt:lpstr>Organizational Interaction</vt:lpstr>
      <vt:lpstr>ICS – Local EOC:  Functional Interaction</vt:lpstr>
      <vt:lpstr>Operational Area EOC</vt:lpstr>
      <vt:lpstr>Operational Area EOCs:</vt:lpstr>
      <vt:lpstr>What does the Operational Area EOC do?</vt:lpstr>
      <vt:lpstr>The Operational Area Must Also:</vt:lpstr>
      <vt:lpstr>Activation Criteria:</vt:lpstr>
      <vt:lpstr>Activation Criteria (con’t.):</vt:lpstr>
      <vt:lpstr>Five SEMS Functions in the Operational Area EOC</vt:lpstr>
      <vt:lpstr>Five SEMS Functions in the Operational Area EOC (con’t.)</vt:lpstr>
      <vt:lpstr>Who staffs the Operational Area EOC?</vt:lpstr>
      <vt:lpstr>Organizing Staff within the EOC</vt:lpstr>
      <vt:lpstr>Operational Area EOC  SEMS Organization Chart</vt:lpstr>
      <vt:lpstr>Role of the General Staff</vt:lpstr>
      <vt:lpstr>Mutual Aid Systems in the EOC</vt:lpstr>
      <vt:lpstr>Inter-agency Coordination Means Working Together to:</vt:lpstr>
      <vt:lpstr>Coordinating with Community Based Organizations</vt:lpstr>
      <vt:lpstr>Response Information Management System (RIMS)</vt:lpstr>
      <vt:lpstr>Communicating with the Local Government EOC</vt:lpstr>
      <vt:lpstr>Policy / Coordination Relationships</vt:lpstr>
      <vt:lpstr>Agency Representatives and Inter-agency Groups</vt:lpstr>
      <vt:lpstr>Special District Coordination</vt:lpstr>
      <vt:lpstr>Other Ways to Coordinate with Special Districts?</vt:lpstr>
      <vt:lpstr>Regional EOCs (REOCs)</vt:lpstr>
      <vt:lpstr>OES vs. Mutual Aid Regions</vt:lpstr>
      <vt:lpstr>What does the REOC do?</vt:lpstr>
      <vt:lpstr>REOC Operational Responsibilities</vt:lpstr>
      <vt:lpstr>REOC Activation Criteria</vt:lpstr>
      <vt:lpstr>REOC Purchasing Authority</vt:lpstr>
      <vt:lpstr>Mission Numbers</vt:lpstr>
      <vt:lpstr>Procurement Policy</vt:lpstr>
      <vt:lpstr>5 SEMS Functions in the REOC</vt:lpstr>
      <vt:lpstr>Slide 205</vt:lpstr>
      <vt:lpstr>REOC SEMS Organization Chart</vt:lpstr>
      <vt:lpstr>Management</vt:lpstr>
      <vt:lpstr>Operations</vt:lpstr>
      <vt:lpstr>Planning / Intelligence</vt:lpstr>
      <vt:lpstr>Logistics</vt:lpstr>
      <vt:lpstr>Finance / Administration</vt:lpstr>
      <vt:lpstr>Levels of Activation</vt:lpstr>
      <vt:lpstr>Staffing Guidelines</vt:lpstr>
      <vt:lpstr>Role of the General Staff (REOC Director and Section Coordinators)</vt:lpstr>
      <vt:lpstr>Mutual Aid Systems and the REOC</vt:lpstr>
      <vt:lpstr>Resource Requests</vt:lpstr>
      <vt:lpstr>REOC / Operational Area Coordination</vt:lpstr>
      <vt:lpstr>Policy / Coordination Relationships</vt:lpstr>
      <vt:lpstr>OES State Operations Center (SOC)</vt:lpstr>
      <vt:lpstr>What is the role of the State Operations Center?</vt:lpstr>
      <vt:lpstr>Additional Responsibilities</vt:lpstr>
      <vt:lpstr>SOC Activation Criteria</vt:lpstr>
      <vt:lpstr>SOC Activation</vt:lpstr>
      <vt:lpstr>SOC Activation (con’t.)</vt:lpstr>
      <vt:lpstr>SOC Organization</vt:lpstr>
      <vt:lpstr>5 SEMS Functions in the SOC</vt:lpstr>
      <vt:lpstr>Management</vt:lpstr>
      <vt:lpstr>Operations</vt:lpstr>
      <vt:lpstr>Planning / Intelligence</vt:lpstr>
      <vt:lpstr>Logistics</vt:lpstr>
      <vt:lpstr>Finance / Administration</vt:lpstr>
      <vt:lpstr>Staffing Guidelines</vt:lpstr>
      <vt:lpstr>Levels of Activation</vt:lpstr>
      <vt:lpstr>Role of the General Staff (SOC Director and Section Coordinators)</vt:lpstr>
      <vt:lpstr>Federal Agency Representative at the SOC</vt:lpstr>
      <vt:lpstr>State / Region Level Coordination</vt:lpstr>
      <vt:lpstr>SOC / REOC Support Relationship</vt:lpstr>
      <vt:lpstr>Slide 238</vt:lpstr>
      <vt:lpstr>Slide 239</vt:lpstr>
      <vt:lpstr>Slide 240</vt:lpstr>
      <vt:lpstr>Slide 241</vt:lpstr>
      <vt:lpstr>Slide 242</vt:lpstr>
      <vt:lpstr>Slide 243</vt:lpstr>
      <vt:lpstr>Slide 244</vt:lpstr>
      <vt:lpstr>Slide 245</vt:lpstr>
      <vt:lpstr>Slide 246</vt:lpstr>
      <vt:lpstr>Slide 247</vt:lpstr>
      <vt:lpstr>Slide 248</vt:lpstr>
      <vt:lpstr>Slide 249</vt:lpstr>
      <vt:lpstr>Slide 250</vt:lpstr>
    </vt:vector>
  </TitlesOfParts>
  <Company>CPS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CPS</dc:creator>
  <cp:lastModifiedBy>Dennis Cole</cp:lastModifiedBy>
  <cp:revision>54</cp:revision>
  <dcterms:created xsi:type="dcterms:W3CDTF">2007-06-08T19:29:34Z</dcterms:created>
  <dcterms:modified xsi:type="dcterms:W3CDTF">2008-02-14T18:04:21Z</dcterms:modified>
</cp:coreProperties>
</file>